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handoutMasterIdLst>
    <p:handoutMasterId r:id="rId16"/>
  </p:handoutMasterIdLst>
  <p:sldIdLst>
    <p:sldId id="256" r:id="rId2"/>
    <p:sldId id="279" r:id="rId3"/>
    <p:sldId id="300" r:id="rId4"/>
    <p:sldId id="309" r:id="rId5"/>
    <p:sldId id="299" r:id="rId6"/>
    <p:sldId id="298" r:id="rId7"/>
    <p:sldId id="277" r:id="rId8"/>
    <p:sldId id="308" r:id="rId9"/>
    <p:sldId id="301" r:id="rId10"/>
    <p:sldId id="302" r:id="rId11"/>
    <p:sldId id="305" r:id="rId12"/>
    <p:sldId id="303" r:id="rId13"/>
    <p:sldId id="306"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3" autoAdjust="0"/>
    <p:restoredTop sz="94660"/>
  </p:normalViewPr>
  <p:slideViewPr>
    <p:cSldViewPr snapToGrid="0">
      <p:cViewPr varScale="1">
        <p:scale>
          <a:sx n="89" d="100"/>
          <a:sy n="89" d="100"/>
        </p:scale>
        <p:origin x="168" y="8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10A4C43-3F68-4740-A38D-2D96FF4FE646}" type="datetimeFigureOut">
              <a:rPr lang="en-US" smtClean="0"/>
              <a:t>2/11/20</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8EA49D6-130B-E442-AA51-830BA21B5C06}" type="slidenum">
              <a:rPr lang="en-US" smtClean="0"/>
              <a:t>‹#›</a:t>
            </a:fld>
            <a:endParaRPr lang="en-US"/>
          </a:p>
        </p:txBody>
      </p:sp>
    </p:spTree>
    <p:extLst>
      <p:ext uri="{BB962C8B-B14F-4D97-AF65-F5344CB8AC3E}">
        <p14:creationId xmlns:p14="http://schemas.microsoft.com/office/powerpoint/2010/main" val="531829507"/>
      </p:ext>
    </p:extLst>
  </p:cSld>
  <p:clrMap bg1="lt1" tx1="dk1" bg2="lt2" tx2="dk2" accent1="accent1" accent2="accent2" accent3="accent3" accent4="accent4" accent5="accent5" accent6="accent6" hlink="hlink" folHlink="folHlink"/>
</p:handoutMaster>
</file>

<file path=ppt/media/image1.jpeg>
</file>

<file path=ppt/media/image2.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3871669-0B60-084C-A8AC-E6DC1EA6EC19}" type="datetimeFigureOut">
              <a:rPr lang="en-US" smtClean="0"/>
              <a:t>2/11/20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033553B-D63A-4947-B40F-9A4437EC71BA}" type="slidenum">
              <a:rPr lang="en-US" smtClean="0"/>
              <a:t>‹#›</a:t>
            </a:fld>
            <a:endParaRPr lang="en-US"/>
          </a:p>
        </p:txBody>
      </p:sp>
    </p:spTree>
    <p:extLst>
      <p:ext uri="{BB962C8B-B14F-4D97-AF65-F5344CB8AC3E}">
        <p14:creationId xmlns:p14="http://schemas.microsoft.com/office/powerpoint/2010/main" val="15823745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2/11/20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2/11/20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2/11/20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2/11/20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2/11/20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2/11/20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2/11/20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2/11/20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2/11/20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2/11/20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a:t>Click to edit Master title style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2/11/20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2/11/20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2/11/20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2/11/20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2/11/20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2/11/20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2/11/20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48A87A34-81AB-432B-8DAE-1953F412C126}" type="datetimeFigureOut">
              <a:rPr lang="en-US" dirty="0"/>
              <a:pPr/>
              <a:t>2/11/20</a:t>
            </a:fld>
            <a:endParaRPr lang="en-US" dirty="0"/>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72359" y="2638480"/>
            <a:ext cx="10447282" cy="790520"/>
          </a:xfrm>
        </p:spPr>
        <p:txBody>
          <a:bodyPr>
            <a:normAutofit/>
          </a:bodyPr>
          <a:lstStyle/>
          <a:p>
            <a:r>
              <a:rPr lang="en-US" dirty="0"/>
              <a:t>Body &amp; Structure</a:t>
            </a:r>
          </a:p>
        </p:txBody>
      </p:sp>
    </p:spTree>
    <p:extLst>
      <p:ext uri="{BB962C8B-B14F-4D97-AF65-F5344CB8AC3E}">
        <p14:creationId xmlns:p14="http://schemas.microsoft.com/office/powerpoint/2010/main" val="7729385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26EC0-35E4-A742-96BA-C95A750F7C76}"/>
              </a:ext>
            </a:extLst>
          </p:cNvPr>
          <p:cNvSpPr>
            <a:spLocks noGrp="1"/>
          </p:cNvSpPr>
          <p:nvPr>
            <p:ph type="title"/>
          </p:nvPr>
        </p:nvSpPr>
        <p:spPr>
          <a:xfrm>
            <a:off x="913793" y="459868"/>
            <a:ext cx="10353761" cy="1326321"/>
          </a:xfrm>
        </p:spPr>
        <p:txBody>
          <a:bodyPr/>
          <a:lstStyle/>
          <a:p>
            <a:r>
              <a:rPr lang="en-US" dirty="0"/>
              <a:t>Handling Quotations</a:t>
            </a:r>
            <a:br>
              <a:rPr lang="en-US" dirty="0"/>
            </a:br>
            <a:br>
              <a:rPr lang="en-US" sz="2400" dirty="0"/>
            </a:br>
            <a:r>
              <a:rPr lang="en-US" sz="2200" i="1" dirty="0"/>
              <a:t>Rules for Quoting</a:t>
            </a:r>
            <a:endParaRPr lang="en-US" sz="2200" dirty="0"/>
          </a:p>
        </p:txBody>
      </p:sp>
      <p:sp>
        <p:nvSpPr>
          <p:cNvPr id="3" name="Content Placeholder 2">
            <a:extLst>
              <a:ext uri="{FF2B5EF4-FFF2-40B4-BE49-F238E27FC236}">
                <a16:creationId xmlns:a16="http://schemas.microsoft.com/office/drawing/2014/main" id="{0837332E-0686-6945-B0D3-1BCD8CD1F6F7}"/>
              </a:ext>
            </a:extLst>
          </p:cNvPr>
          <p:cNvSpPr>
            <a:spLocks noGrp="1"/>
          </p:cNvSpPr>
          <p:nvPr>
            <p:ph idx="1"/>
          </p:nvPr>
        </p:nvSpPr>
        <p:spPr>
          <a:xfrm>
            <a:off x="1381736" y="1969069"/>
            <a:ext cx="9417874" cy="4370286"/>
          </a:xfrm>
        </p:spPr>
        <p:txBody>
          <a:bodyPr>
            <a:normAutofit fontScale="92500" lnSpcReduction="20000"/>
          </a:bodyPr>
          <a:lstStyle/>
          <a:p>
            <a:pPr marL="457200" lvl="0" indent="-457200">
              <a:buFont typeface="+mj-lt"/>
              <a:buAutoNum type="arabicPeriod"/>
            </a:pPr>
            <a:r>
              <a:rPr lang="en-US" dirty="0">
                <a:effectLst/>
              </a:rPr>
              <a:t>Quote only what you need</a:t>
            </a:r>
          </a:p>
          <a:p>
            <a:pPr marL="457200" lvl="0" indent="-457200">
              <a:buFont typeface="+mj-lt"/>
              <a:buAutoNum type="arabicPeriod"/>
            </a:pPr>
            <a:r>
              <a:rPr lang="en-US" dirty="0">
                <a:effectLst/>
              </a:rPr>
              <a:t>Quote verbatim</a:t>
            </a:r>
          </a:p>
          <a:p>
            <a:pPr marL="457200" lvl="0" indent="-457200">
              <a:buFont typeface="+mj-lt"/>
              <a:buAutoNum type="arabicPeriod"/>
            </a:pPr>
            <a:r>
              <a:rPr lang="en-US" dirty="0">
                <a:effectLst/>
              </a:rPr>
              <a:t>Construct sentence so that quote fits into it</a:t>
            </a:r>
          </a:p>
          <a:p>
            <a:pPr marL="457200" lvl="0" indent="-457200">
              <a:buFont typeface="+mj-lt"/>
              <a:buAutoNum type="arabicPeriod"/>
            </a:pPr>
            <a:r>
              <a:rPr lang="en-US" dirty="0">
                <a:effectLst/>
              </a:rPr>
              <a:t>Announce a quotation</a:t>
            </a:r>
          </a:p>
          <a:p>
            <a:pPr marL="457200" lvl="0" indent="-457200">
              <a:buFont typeface="+mj-lt"/>
              <a:buAutoNum type="arabicPeriod"/>
            </a:pPr>
            <a:r>
              <a:rPr lang="en-US" dirty="0">
                <a:effectLst/>
              </a:rPr>
              <a:t>Use clear verbs (Avoid “Benjamin states…”)</a:t>
            </a:r>
          </a:p>
          <a:p>
            <a:pPr marL="457200" lvl="0" indent="-457200">
              <a:buFont typeface="+mj-lt"/>
              <a:buAutoNum type="arabicPeriod"/>
            </a:pPr>
            <a:r>
              <a:rPr lang="en-US" dirty="0">
                <a:effectLst/>
              </a:rPr>
              <a:t>No automatic commas (E.g. Benjamin writes, “</a:t>
            </a:r>
            <a:r>
              <a:rPr lang="en-US" dirty="0" err="1">
                <a:effectLst/>
              </a:rPr>
              <a:t>xyz</a:t>
            </a:r>
            <a:r>
              <a:rPr lang="en-US" dirty="0">
                <a:effectLst/>
              </a:rPr>
              <a:t>”)</a:t>
            </a:r>
          </a:p>
          <a:p>
            <a:pPr marL="457200" lvl="0" indent="-457200">
              <a:buFont typeface="+mj-lt"/>
              <a:buAutoNum type="arabicPeriod"/>
            </a:pPr>
            <a:r>
              <a:rPr lang="en-US" dirty="0">
                <a:effectLst/>
              </a:rPr>
              <a:t>Period/comma goes after the parenthetical citation</a:t>
            </a:r>
          </a:p>
          <a:p>
            <a:pPr marL="457200" lvl="0" indent="-457200">
              <a:buFont typeface="+mj-lt"/>
              <a:buAutoNum type="arabicPeriod"/>
            </a:pPr>
            <a:r>
              <a:rPr lang="en-US" dirty="0">
                <a:effectLst/>
              </a:rPr>
              <a:t>Indicate clearly when you are quoting a passage</a:t>
            </a:r>
          </a:p>
          <a:p>
            <a:pPr marL="457200" lvl="0" indent="-457200">
              <a:buFont typeface="+mj-lt"/>
              <a:buAutoNum type="arabicPeriod"/>
            </a:pPr>
            <a:endParaRPr lang="en-US" dirty="0">
              <a:effectLst/>
            </a:endParaRPr>
          </a:p>
          <a:p>
            <a:pPr marL="0" indent="0">
              <a:buNone/>
            </a:pPr>
            <a:r>
              <a:rPr lang="en-US" dirty="0"/>
              <a:t>Harvey, </a:t>
            </a:r>
            <a:r>
              <a:rPr lang="en-US" i="1" dirty="0"/>
              <a:t>Writing with Sources</a:t>
            </a:r>
            <a:r>
              <a:rPr lang="en-US" dirty="0"/>
              <a:t>, 26</a:t>
            </a:r>
            <a:endParaRPr lang="en-US" i="1" dirty="0"/>
          </a:p>
          <a:p>
            <a:pPr marL="0" lvl="0" indent="0">
              <a:buNone/>
            </a:pPr>
            <a:endParaRPr lang="en-US" dirty="0">
              <a:effectLst/>
            </a:endParaRPr>
          </a:p>
        </p:txBody>
      </p:sp>
    </p:spTree>
    <p:extLst>
      <p:ext uri="{BB962C8B-B14F-4D97-AF65-F5344CB8AC3E}">
        <p14:creationId xmlns:p14="http://schemas.microsoft.com/office/powerpoint/2010/main" val="42037008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8" fill="hold" grpId="0"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0-#ppt_w/2"/>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ppt_y"/>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8" fill="hold" grpId="0" nodeType="click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 calcmode="lin" valueType="num">
                                      <p:cBhvr additive="base">
                                        <p:cTn id="43" dur="500" fill="hold"/>
                                        <p:tgtEl>
                                          <p:spTgt spid="3">
                                            <p:txEl>
                                              <p:pRg st="6" end="6"/>
                                            </p:txEl>
                                          </p:spTgt>
                                        </p:tgtEl>
                                        <p:attrNameLst>
                                          <p:attrName>ppt_x</p:attrName>
                                        </p:attrNameLst>
                                      </p:cBhvr>
                                      <p:tavLst>
                                        <p:tav tm="0">
                                          <p:val>
                                            <p:strVal val="0-#ppt_w/2"/>
                                          </p:val>
                                        </p:tav>
                                        <p:tav tm="100000">
                                          <p:val>
                                            <p:strVal val="#ppt_x"/>
                                          </p:val>
                                        </p:tav>
                                      </p:tavLst>
                                    </p:anim>
                                    <p:anim calcmode="lin" valueType="num">
                                      <p:cBhvr additive="base">
                                        <p:cTn id="44" dur="500" fill="hold"/>
                                        <p:tgtEl>
                                          <p:spTgt spid="3">
                                            <p:txEl>
                                              <p:pRg st="6" end="6"/>
                                            </p:txEl>
                                          </p:spTgt>
                                        </p:tgtEl>
                                        <p:attrNameLst>
                                          <p:attrName>ppt_y</p:attrName>
                                        </p:attrNameLst>
                                      </p:cBhvr>
                                      <p:tavLst>
                                        <p:tav tm="0">
                                          <p:val>
                                            <p:strVal val="#ppt_y"/>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8" fill="hold" grpId="0" nodeType="clickEffect">
                                  <p:stCondLst>
                                    <p:cond delay="0"/>
                                  </p:stCondLst>
                                  <p:childTnLst>
                                    <p:set>
                                      <p:cBhvr>
                                        <p:cTn id="48" dur="1" fill="hold">
                                          <p:stCondLst>
                                            <p:cond delay="0"/>
                                          </p:stCondLst>
                                        </p:cTn>
                                        <p:tgtEl>
                                          <p:spTgt spid="3">
                                            <p:txEl>
                                              <p:pRg st="7" end="7"/>
                                            </p:txEl>
                                          </p:spTgt>
                                        </p:tgtEl>
                                        <p:attrNameLst>
                                          <p:attrName>style.visibility</p:attrName>
                                        </p:attrNameLst>
                                      </p:cBhvr>
                                      <p:to>
                                        <p:strVal val="visible"/>
                                      </p:to>
                                    </p:set>
                                    <p:anim calcmode="lin" valueType="num">
                                      <p:cBhvr additive="base">
                                        <p:cTn id="49" dur="500" fill="hold"/>
                                        <p:tgtEl>
                                          <p:spTgt spid="3">
                                            <p:txEl>
                                              <p:pRg st="7" end="7"/>
                                            </p:txEl>
                                          </p:spTgt>
                                        </p:tgtEl>
                                        <p:attrNameLst>
                                          <p:attrName>ppt_x</p:attrName>
                                        </p:attrNameLst>
                                      </p:cBhvr>
                                      <p:tavLst>
                                        <p:tav tm="0">
                                          <p:val>
                                            <p:strVal val="0-#ppt_w/2"/>
                                          </p:val>
                                        </p:tav>
                                        <p:tav tm="100000">
                                          <p:val>
                                            <p:strVal val="#ppt_x"/>
                                          </p:val>
                                        </p:tav>
                                      </p:tavLst>
                                    </p:anim>
                                    <p:anim calcmode="lin" valueType="num">
                                      <p:cBhvr additive="base">
                                        <p:cTn id="50" dur="500" fill="hold"/>
                                        <p:tgtEl>
                                          <p:spTgt spid="3">
                                            <p:txEl>
                                              <p:pRg st="7" end="7"/>
                                            </p:txEl>
                                          </p:spTgt>
                                        </p:tgtEl>
                                        <p:attrNameLst>
                                          <p:attrName>ppt_y</p:attrName>
                                        </p:attrNameLst>
                                      </p:cBhvr>
                                      <p:tavLst>
                                        <p:tav tm="0">
                                          <p:val>
                                            <p:strVal val="#ppt_y"/>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8" fill="hold" grpId="0" nodeType="clickEffect">
                                  <p:stCondLst>
                                    <p:cond delay="0"/>
                                  </p:stCondLst>
                                  <p:childTnLst>
                                    <p:set>
                                      <p:cBhvr>
                                        <p:cTn id="54" dur="1" fill="hold">
                                          <p:stCondLst>
                                            <p:cond delay="0"/>
                                          </p:stCondLst>
                                        </p:cTn>
                                        <p:tgtEl>
                                          <p:spTgt spid="3">
                                            <p:txEl>
                                              <p:pRg st="9" end="9"/>
                                            </p:txEl>
                                          </p:spTgt>
                                        </p:tgtEl>
                                        <p:attrNameLst>
                                          <p:attrName>style.visibility</p:attrName>
                                        </p:attrNameLst>
                                      </p:cBhvr>
                                      <p:to>
                                        <p:strVal val="visible"/>
                                      </p:to>
                                    </p:set>
                                    <p:anim calcmode="lin" valueType="num">
                                      <p:cBhvr additive="base">
                                        <p:cTn id="55" dur="500" fill="hold"/>
                                        <p:tgtEl>
                                          <p:spTgt spid="3">
                                            <p:txEl>
                                              <p:pRg st="9" end="9"/>
                                            </p:txEl>
                                          </p:spTgt>
                                        </p:tgtEl>
                                        <p:attrNameLst>
                                          <p:attrName>ppt_x</p:attrName>
                                        </p:attrNameLst>
                                      </p:cBhvr>
                                      <p:tavLst>
                                        <p:tav tm="0">
                                          <p:val>
                                            <p:strVal val="0-#ppt_w/2"/>
                                          </p:val>
                                        </p:tav>
                                        <p:tav tm="100000">
                                          <p:val>
                                            <p:strVal val="#ppt_x"/>
                                          </p:val>
                                        </p:tav>
                                      </p:tavLst>
                                    </p:anim>
                                    <p:anim calcmode="lin" valueType="num">
                                      <p:cBhvr additive="base">
                                        <p:cTn id="56" dur="500" fill="hold"/>
                                        <p:tgtEl>
                                          <p:spTgt spid="3">
                                            <p:txEl>
                                              <p:pRg st="9" end="9"/>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26EC0-35E4-A742-96BA-C95A750F7C76}"/>
              </a:ext>
            </a:extLst>
          </p:cNvPr>
          <p:cNvSpPr>
            <a:spLocks noGrp="1"/>
          </p:cNvSpPr>
          <p:nvPr>
            <p:ph type="title"/>
          </p:nvPr>
        </p:nvSpPr>
        <p:spPr>
          <a:xfrm>
            <a:off x="913793" y="459868"/>
            <a:ext cx="10353761" cy="1326321"/>
          </a:xfrm>
        </p:spPr>
        <p:txBody>
          <a:bodyPr/>
          <a:lstStyle/>
          <a:p>
            <a:r>
              <a:rPr lang="en-US" dirty="0"/>
              <a:t>Handling Quotations</a:t>
            </a:r>
            <a:br>
              <a:rPr lang="en-US" dirty="0"/>
            </a:br>
            <a:br>
              <a:rPr lang="en-US" sz="2400" dirty="0"/>
            </a:br>
            <a:r>
              <a:rPr lang="en-US" sz="2200" i="1" dirty="0"/>
              <a:t>Modifying Quotes</a:t>
            </a:r>
            <a:endParaRPr lang="en-US" sz="2200" dirty="0"/>
          </a:p>
        </p:txBody>
      </p:sp>
      <p:sp>
        <p:nvSpPr>
          <p:cNvPr id="3" name="Content Placeholder 2">
            <a:extLst>
              <a:ext uri="{FF2B5EF4-FFF2-40B4-BE49-F238E27FC236}">
                <a16:creationId xmlns:a16="http://schemas.microsoft.com/office/drawing/2014/main" id="{0837332E-0686-6945-B0D3-1BCD8CD1F6F7}"/>
              </a:ext>
            </a:extLst>
          </p:cNvPr>
          <p:cNvSpPr>
            <a:spLocks noGrp="1"/>
          </p:cNvSpPr>
          <p:nvPr>
            <p:ph idx="1"/>
          </p:nvPr>
        </p:nvSpPr>
        <p:spPr>
          <a:xfrm>
            <a:off x="1381736" y="1969069"/>
            <a:ext cx="9417874" cy="4370286"/>
          </a:xfrm>
        </p:spPr>
        <p:txBody>
          <a:bodyPr>
            <a:normAutofit/>
          </a:bodyPr>
          <a:lstStyle/>
          <a:p>
            <a:pPr marL="457200" lvl="0" indent="-457200">
              <a:buFont typeface="+mj-lt"/>
              <a:buAutoNum type="arabicPeriod"/>
            </a:pPr>
            <a:r>
              <a:rPr lang="en-US" dirty="0">
                <a:effectLst/>
              </a:rPr>
              <a:t>Punctuation always goes inside the quotes</a:t>
            </a:r>
          </a:p>
          <a:p>
            <a:pPr lvl="1"/>
            <a:r>
              <a:rPr lang="en-US" dirty="0">
                <a:effectLst/>
              </a:rPr>
              <a:t>UNLESS there is a citation immediately afterward!!</a:t>
            </a:r>
          </a:p>
          <a:p>
            <a:pPr lvl="2"/>
            <a:r>
              <a:rPr lang="en-US" dirty="0">
                <a:effectLst/>
              </a:rPr>
              <a:t>Benjamin writes, “All Israel is dispersed in every land,” and then goes on to say…</a:t>
            </a:r>
          </a:p>
          <a:p>
            <a:pPr lvl="2"/>
            <a:r>
              <a:rPr lang="en-US" dirty="0">
                <a:effectLst/>
              </a:rPr>
              <a:t>Benjamin writes, “All Israel is dispersed in every land” (138).</a:t>
            </a:r>
          </a:p>
          <a:p>
            <a:pPr marL="457200" lvl="0" indent="-457200">
              <a:buFont typeface="+mj-lt"/>
              <a:buAutoNum type="arabicPeriod"/>
            </a:pPr>
            <a:r>
              <a:rPr lang="en-US" dirty="0">
                <a:effectLst/>
              </a:rPr>
              <a:t>Mark any changes to the quotation with [square brackets]</a:t>
            </a:r>
          </a:p>
          <a:p>
            <a:pPr lvl="1"/>
            <a:r>
              <a:rPr lang="en-US" dirty="0">
                <a:effectLst/>
              </a:rPr>
              <a:t>Benjamin wants the Lord “to remember [them] in [their] exile” (138).</a:t>
            </a:r>
          </a:p>
          <a:p>
            <a:pPr marL="457200" indent="-457200">
              <a:buFont typeface="+mj-lt"/>
              <a:buAutoNum type="arabicPeriod"/>
            </a:pPr>
            <a:r>
              <a:rPr lang="en-US" dirty="0">
                <a:effectLst/>
              </a:rPr>
              <a:t>If removing text from a passage, use ellipses in square brackets</a:t>
            </a:r>
          </a:p>
          <a:p>
            <a:pPr lvl="1"/>
            <a:r>
              <a:rPr lang="en-US" dirty="0">
                <a:effectLst/>
              </a:rPr>
              <a:t>“When the Lord will remember us in our exile, […] then every one will say…”</a:t>
            </a:r>
          </a:p>
          <a:p>
            <a:pPr marL="0" lvl="0" indent="0">
              <a:buNone/>
            </a:pPr>
            <a:endParaRPr lang="en-US" dirty="0">
              <a:effectLst/>
            </a:endParaRPr>
          </a:p>
          <a:p>
            <a:pPr marL="0" indent="0">
              <a:buNone/>
            </a:pPr>
            <a:r>
              <a:rPr lang="en-US" dirty="0"/>
              <a:t>Harvey, </a:t>
            </a:r>
            <a:r>
              <a:rPr lang="en-US" i="1" dirty="0"/>
              <a:t>Writing with Sources</a:t>
            </a:r>
            <a:r>
              <a:rPr lang="en-US" dirty="0"/>
              <a:t>, 31-32</a:t>
            </a:r>
            <a:endParaRPr lang="en-US" i="1" dirty="0"/>
          </a:p>
          <a:p>
            <a:pPr marL="0" lvl="0" indent="0">
              <a:buNone/>
            </a:pPr>
            <a:endParaRPr lang="en-US" dirty="0">
              <a:effectLst/>
            </a:endParaRPr>
          </a:p>
        </p:txBody>
      </p:sp>
    </p:spTree>
    <p:extLst>
      <p:ext uri="{BB962C8B-B14F-4D97-AF65-F5344CB8AC3E}">
        <p14:creationId xmlns:p14="http://schemas.microsoft.com/office/powerpoint/2010/main" val="5590502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3">
                                            <p:txEl>
                                              <p:pRg st="9" end="9"/>
                                            </p:txEl>
                                          </p:spTgt>
                                        </p:tgtEl>
                                        <p:attrNameLst>
                                          <p:attrName>style.visibility</p:attrName>
                                        </p:attrNameLst>
                                      </p:cBhvr>
                                      <p:to>
                                        <p:strVal val="visible"/>
                                      </p:to>
                                    </p:set>
                                    <p:anim calcmode="lin" valueType="num">
                                      <p:cBhvr additive="base">
                                        <p:cTn id="7" dur="500" fill="hold"/>
                                        <p:tgtEl>
                                          <p:spTgt spid="3">
                                            <p:txEl>
                                              <p:pRg st="9" end="9"/>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3">
                                            <p:txEl>
                                              <p:pRg st="9" end="9"/>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anim calcmode="lin" valueType="num">
                                      <p:cBhvr additive="base">
                                        <p:cTn id="23" dur="500" fill="hold"/>
                                        <p:tgtEl>
                                          <p:spTgt spid="3">
                                            <p:txEl>
                                              <p:pRg st="2" end="2"/>
                                            </p:txEl>
                                          </p:spTgt>
                                        </p:tgtEl>
                                        <p:attrNameLst>
                                          <p:attrName>ppt_x</p:attrName>
                                        </p:attrNameLst>
                                      </p:cBhvr>
                                      <p:tavLst>
                                        <p:tav tm="0">
                                          <p:val>
                                            <p:strVal val="0-#ppt_w/2"/>
                                          </p:val>
                                        </p:tav>
                                        <p:tav tm="100000">
                                          <p:val>
                                            <p:strVal val="#ppt_x"/>
                                          </p:val>
                                        </p:tav>
                                      </p:tavLst>
                                    </p:anim>
                                    <p:anim calcmode="lin" valueType="num">
                                      <p:cBhvr additive="base">
                                        <p:cTn id="24" dur="500" fill="hold"/>
                                        <p:tgtEl>
                                          <p:spTgt spid="3">
                                            <p:txEl>
                                              <p:pRg st="2" end="2"/>
                                            </p:txEl>
                                          </p:spTgt>
                                        </p:tgtEl>
                                        <p:attrNameLst>
                                          <p:attrName>ppt_y</p:attrName>
                                        </p:attrNameLst>
                                      </p:cBhvr>
                                      <p:tavLst>
                                        <p:tav tm="0">
                                          <p:val>
                                            <p:strVal val="#ppt_y"/>
                                          </p:val>
                                        </p:tav>
                                        <p:tav tm="100000">
                                          <p:val>
                                            <p:strVal val="#ppt_y"/>
                                          </p:val>
                                        </p:tav>
                                      </p:tavLst>
                                    </p:anim>
                                  </p:childTnLst>
                                </p:cTn>
                              </p:par>
                              <p:par>
                                <p:cTn id="25" presetID="2" presetClass="entr" presetSubtype="8" fill="hold" grpId="0" nodeType="with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 calcmode="lin" valueType="num">
                                      <p:cBhvr additive="base">
                                        <p:cTn id="27" dur="500" fill="hold"/>
                                        <p:tgtEl>
                                          <p:spTgt spid="3">
                                            <p:txEl>
                                              <p:pRg st="3" end="3"/>
                                            </p:txEl>
                                          </p:spTgt>
                                        </p:tgtEl>
                                        <p:attrNameLst>
                                          <p:attrName>ppt_x</p:attrName>
                                        </p:attrNameLst>
                                      </p:cBhvr>
                                      <p:tavLst>
                                        <p:tav tm="0">
                                          <p:val>
                                            <p:strVal val="0-#ppt_w/2"/>
                                          </p:val>
                                        </p:tav>
                                        <p:tav tm="100000">
                                          <p:val>
                                            <p:strVal val="#ppt_x"/>
                                          </p:val>
                                        </p:tav>
                                      </p:tavLst>
                                    </p:anim>
                                    <p:anim calcmode="lin" valueType="num">
                                      <p:cBhvr additive="base">
                                        <p:cTn id="28" dur="500" fill="hold"/>
                                        <p:tgtEl>
                                          <p:spTgt spid="3">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8" fill="hold" grpId="0" nodeType="clickEffect">
                                  <p:stCondLst>
                                    <p:cond delay="0"/>
                                  </p:stCondLst>
                                  <p:childTnLst>
                                    <p:set>
                                      <p:cBhvr>
                                        <p:cTn id="32" dur="1" fill="hold">
                                          <p:stCondLst>
                                            <p:cond delay="0"/>
                                          </p:stCondLst>
                                        </p:cTn>
                                        <p:tgtEl>
                                          <p:spTgt spid="3">
                                            <p:txEl>
                                              <p:pRg st="4" end="4"/>
                                            </p:txEl>
                                          </p:spTgt>
                                        </p:tgtEl>
                                        <p:attrNameLst>
                                          <p:attrName>style.visibility</p:attrName>
                                        </p:attrNameLst>
                                      </p:cBhvr>
                                      <p:to>
                                        <p:strVal val="visible"/>
                                      </p:to>
                                    </p:set>
                                    <p:anim calcmode="lin" valueType="num">
                                      <p:cBhvr additive="base">
                                        <p:cTn id="33" dur="500" fill="hold"/>
                                        <p:tgtEl>
                                          <p:spTgt spid="3">
                                            <p:txEl>
                                              <p:pRg st="4" end="4"/>
                                            </p:txEl>
                                          </p:spTgt>
                                        </p:tgtEl>
                                        <p:attrNameLst>
                                          <p:attrName>ppt_x</p:attrName>
                                        </p:attrNameLst>
                                      </p:cBhvr>
                                      <p:tavLst>
                                        <p:tav tm="0">
                                          <p:val>
                                            <p:strVal val="0-#ppt_w/2"/>
                                          </p:val>
                                        </p:tav>
                                        <p:tav tm="100000">
                                          <p:val>
                                            <p:strVal val="#ppt_x"/>
                                          </p:val>
                                        </p:tav>
                                      </p:tavLst>
                                    </p:anim>
                                    <p:anim calcmode="lin" valueType="num">
                                      <p:cBhvr additive="base">
                                        <p:cTn id="34" dur="500" fill="hold"/>
                                        <p:tgtEl>
                                          <p:spTgt spid="3">
                                            <p:txEl>
                                              <p:pRg st="4" end="4"/>
                                            </p:txEl>
                                          </p:spTgt>
                                        </p:tgtEl>
                                        <p:attrNameLst>
                                          <p:attrName>ppt_y</p:attrName>
                                        </p:attrNameLst>
                                      </p:cBhvr>
                                      <p:tavLst>
                                        <p:tav tm="0">
                                          <p:val>
                                            <p:strVal val="#ppt_y"/>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8" fill="hold" grpId="0" nodeType="clickEffect">
                                  <p:stCondLst>
                                    <p:cond delay="0"/>
                                  </p:stCondLst>
                                  <p:childTnLst>
                                    <p:set>
                                      <p:cBhvr>
                                        <p:cTn id="38" dur="1" fill="hold">
                                          <p:stCondLst>
                                            <p:cond delay="0"/>
                                          </p:stCondLst>
                                        </p:cTn>
                                        <p:tgtEl>
                                          <p:spTgt spid="3">
                                            <p:txEl>
                                              <p:pRg st="5" end="5"/>
                                            </p:txEl>
                                          </p:spTgt>
                                        </p:tgtEl>
                                        <p:attrNameLst>
                                          <p:attrName>style.visibility</p:attrName>
                                        </p:attrNameLst>
                                      </p:cBhvr>
                                      <p:to>
                                        <p:strVal val="visible"/>
                                      </p:to>
                                    </p:set>
                                    <p:anim calcmode="lin" valueType="num">
                                      <p:cBhvr additive="base">
                                        <p:cTn id="39" dur="500" fill="hold"/>
                                        <p:tgtEl>
                                          <p:spTgt spid="3">
                                            <p:txEl>
                                              <p:pRg st="5" end="5"/>
                                            </p:txEl>
                                          </p:spTgt>
                                        </p:tgtEl>
                                        <p:attrNameLst>
                                          <p:attrName>ppt_x</p:attrName>
                                        </p:attrNameLst>
                                      </p:cBhvr>
                                      <p:tavLst>
                                        <p:tav tm="0">
                                          <p:val>
                                            <p:strVal val="0-#ppt_w/2"/>
                                          </p:val>
                                        </p:tav>
                                        <p:tav tm="100000">
                                          <p:val>
                                            <p:strVal val="#ppt_x"/>
                                          </p:val>
                                        </p:tav>
                                      </p:tavLst>
                                    </p:anim>
                                    <p:anim calcmode="lin" valueType="num">
                                      <p:cBhvr additive="base">
                                        <p:cTn id="40" dur="500" fill="hold"/>
                                        <p:tgtEl>
                                          <p:spTgt spid="3">
                                            <p:txEl>
                                              <p:pRg st="5" end="5"/>
                                            </p:txEl>
                                          </p:spTgt>
                                        </p:tgtEl>
                                        <p:attrNameLst>
                                          <p:attrName>ppt_y</p:attrName>
                                        </p:attrNameLst>
                                      </p:cBhvr>
                                      <p:tavLst>
                                        <p:tav tm="0">
                                          <p:val>
                                            <p:strVal val="#ppt_y"/>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2" presetClass="entr" presetSubtype="8" fill="hold" grpId="0" nodeType="clickEffect">
                                  <p:stCondLst>
                                    <p:cond delay="0"/>
                                  </p:stCondLst>
                                  <p:childTnLst>
                                    <p:set>
                                      <p:cBhvr>
                                        <p:cTn id="44" dur="1" fill="hold">
                                          <p:stCondLst>
                                            <p:cond delay="0"/>
                                          </p:stCondLst>
                                        </p:cTn>
                                        <p:tgtEl>
                                          <p:spTgt spid="3">
                                            <p:txEl>
                                              <p:pRg st="6" end="6"/>
                                            </p:txEl>
                                          </p:spTgt>
                                        </p:tgtEl>
                                        <p:attrNameLst>
                                          <p:attrName>style.visibility</p:attrName>
                                        </p:attrNameLst>
                                      </p:cBhvr>
                                      <p:to>
                                        <p:strVal val="visible"/>
                                      </p:to>
                                    </p:set>
                                    <p:anim calcmode="lin" valueType="num">
                                      <p:cBhvr additive="base">
                                        <p:cTn id="45" dur="500" fill="hold"/>
                                        <p:tgtEl>
                                          <p:spTgt spid="3">
                                            <p:txEl>
                                              <p:pRg st="6" end="6"/>
                                            </p:txEl>
                                          </p:spTgt>
                                        </p:tgtEl>
                                        <p:attrNameLst>
                                          <p:attrName>ppt_x</p:attrName>
                                        </p:attrNameLst>
                                      </p:cBhvr>
                                      <p:tavLst>
                                        <p:tav tm="0">
                                          <p:val>
                                            <p:strVal val="0-#ppt_w/2"/>
                                          </p:val>
                                        </p:tav>
                                        <p:tav tm="100000">
                                          <p:val>
                                            <p:strVal val="#ppt_x"/>
                                          </p:val>
                                        </p:tav>
                                      </p:tavLst>
                                    </p:anim>
                                    <p:anim calcmode="lin" valueType="num">
                                      <p:cBhvr additive="base">
                                        <p:cTn id="46" dur="500" fill="hold"/>
                                        <p:tgtEl>
                                          <p:spTgt spid="3">
                                            <p:txEl>
                                              <p:pRg st="6" end="6"/>
                                            </p:txEl>
                                          </p:spTgt>
                                        </p:tgtEl>
                                        <p:attrNameLst>
                                          <p:attrName>ppt_y</p:attrName>
                                        </p:attrNameLst>
                                      </p:cBhvr>
                                      <p:tavLst>
                                        <p:tav tm="0">
                                          <p:val>
                                            <p:strVal val="#ppt_y"/>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2" presetClass="entr" presetSubtype="8" fill="hold" grpId="0" nodeType="clickEffect">
                                  <p:stCondLst>
                                    <p:cond delay="0"/>
                                  </p:stCondLst>
                                  <p:childTnLst>
                                    <p:set>
                                      <p:cBhvr>
                                        <p:cTn id="50" dur="1" fill="hold">
                                          <p:stCondLst>
                                            <p:cond delay="0"/>
                                          </p:stCondLst>
                                        </p:cTn>
                                        <p:tgtEl>
                                          <p:spTgt spid="3">
                                            <p:txEl>
                                              <p:pRg st="7" end="7"/>
                                            </p:txEl>
                                          </p:spTgt>
                                        </p:tgtEl>
                                        <p:attrNameLst>
                                          <p:attrName>style.visibility</p:attrName>
                                        </p:attrNameLst>
                                      </p:cBhvr>
                                      <p:to>
                                        <p:strVal val="visible"/>
                                      </p:to>
                                    </p:set>
                                    <p:anim calcmode="lin" valueType="num">
                                      <p:cBhvr additive="base">
                                        <p:cTn id="51" dur="500" fill="hold"/>
                                        <p:tgtEl>
                                          <p:spTgt spid="3">
                                            <p:txEl>
                                              <p:pRg st="7" end="7"/>
                                            </p:txEl>
                                          </p:spTgt>
                                        </p:tgtEl>
                                        <p:attrNameLst>
                                          <p:attrName>ppt_x</p:attrName>
                                        </p:attrNameLst>
                                      </p:cBhvr>
                                      <p:tavLst>
                                        <p:tav tm="0">
                                          <p:val>
                                            <p:strVal val="0-#ppt_w/2"/>
                                          </p:val>
                                        </p:tav>
                                        <p:tav tm="100000">
                                          <p:val>
                                            <p:strVal val="#ppt_x"/>
                                          </p:val>
                                        </p:tav>
                                      </p:tavLst>
                                    </p:anim>
                                    <p:anim calcmode="lin" valueType="num">
                                      <p:cBhvr additive="base">
                                        <p:cTn id="52" dur="500" fill="hold"/>
                                        <p:tgtEl>
                                          <p:spTgt spid="3">
                                            <p:txEl>
                                              <p:pRg st="7" end="7"/>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26EC0-35E4-A742-96BA-C95A750F7C76}"/>
              </a:ext>
            </a:extLst>
          </p:cNvPr>
          <p:cNvSpPr>
            <a:spLocks noGrp="1"/>
          </p:cNvSpPr>
          <p:nvPr>
            <p:ph type="title"/>
          </p:nvPr>
        </p:nvSpPr>
        <p:spPr>
          <a:xfrm>
            <a:off x="913793" y="459868"/>
            <a:ext cx="10353761" cy="1326321"/>
          </a:xfrm>
        </p:spPr>
        <p:txBody>
          <a:bodyPr/>
          <a:lstStyle/>
          <a:p>
            <a:r>
              <a:rPr lang="en-US" dirty="0"/>
              <a:t>Handling Quotations</a:t>
            </a:r>
            <a:br>
              <a:rPr lang="en-US" dirty="0"/>
            </a:br>
            <a:br>
              <a:rPr lang="en-US" sz="2400" dirty="0"/>
            </a:br>
            <a:r>
              <a:rPr lang="en-US" sz="2200" i="1" dirty="0"/>
              <a:t>Quote Sandwich</a:t>
            </a:r>
            <a:endParaRPr lang="en-US" sz="2200" dirty="0"/>
          </a:p>
        </p:txBody>
      </p:sp>
      <p:pic>
        <p:nvPicPr>
          <p:cNvPr id="4" name="Content Placeholder 3">
            <a:extLst>
              <a:ext uri="{FF2B5EF4-FFF2-40B4-BE49-F238E27FC236}">
                <a16:creationId xmlns:a16="http://schemas.microsoft.com/office/drawing/2014/main" id="{8D479A89-DA78-0143-AD43-260FB9ED01EE}"/>
              </a:ext>
            </a:extLst>
          </p:cNvPr>
          <p:cNvPicPr>
            <a:picLocks noGrp="1" noChangeAspect="1"/>
          </p:cNvPicPr>
          <p:nvPr>
            <p:ph idx="1"/>
          </p:nvPr>
        </p:nvPicPr>
        <p:blipFill>
          <a:blip r:embed="rId2"/>
          <a:stretch>
            <a:fillRect/>
          </a:stretch>
        </p:blipFill>
        <p:spPr>
          <a:xfrm>
            <a:off x="6897166" y="2010703"/>
            <a:ext cx="4370388" cy="4370388"/>
          </a:xfrm>
          <a:prstGeom prst="rect">
            <a:avLst/>
          </a:prstGeom>
        </p:spPr>
      </p:pic>
      <p:sp>
        <p:nvSpPr>
          <p:cNvPr id="6" name="Content Placeholder 2">
            <a:extLst>
              <a:ext uri="{FF2B5EF4-FFF2-40B4-BE49-F238E27FC236}">
                <a16:creationId xmlns:a16="http://schemas.microsoft.com/office/drawing/2014/main" id="{061C823E-C23C-6344-809D-164307251281}"/>
              </a:ext>
            </a:extLst>
          </p:cNvPr>
          <p:cNvSpPr txBox="1">
            <a:spLocks/>
          </p:cNvSpPr>
          <p:nvPr/>
        </p:nvSpPr>
        <p:spPr>
          <a:xfrm>
            <a:off x="913793" y="1969069"/>
            <a:ext cx="5557345" cy="4370286"/>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a:lstStyle>
          <a:p>
            <a:pPr marL="457200" indent="-457200">
              <a:buFont typeface="+mj-lt"/>
              <a:buAutoNum type="arabicPeriod"/>
            </a:pPr>
            <a:r>
              <a:rPr lang="en-US" dirty="0">
                <a:effectLst/>
              </a:rPr>
              <a:t>Introduce idea / evidence</a:t>
            </a:r>
          </a:p>
          <a:p>
            <a:pPr marL="457200" indent="-457200">
              <a:buFont typeface="+mj-lt"/>
              <a:buAutoNum type="arabicPeriod"/>
            </a:pPr>
            <a:r>
              <a:rPr lang="en-US" dirty="0">
                <a:effectLst/>
              </a:rPr>
              <a:t>Quote evidence</a:t>
            </a:r>
          </a:p>
          <a:p>
            <a:pPr marL="457200" indent="-457200">
              <a:buFont typeface="+mj-lt"/>
              <a:buAutoNum type="arabicPeriod"/>
            </a:pPr>
            <a:r>
              <a:rPr lang="en-US" dirty="0">
                <a:effectLst/>
              </a:rPr>
              <a:t>Explain what the evidence means, and how it advances your interpretation / analysis</a:t>
            </a:r>
          </a:p>
          <a:p>
            <a:pPr marL="0" indent="0">
              <a:buFont typeface="Arial" panose="020B0604020202020204" pitchFamily="34" charset="0"/>
              <a:buNone/>
            </a:pPr>
            <a:endParaRPr lang="en-US" dirty="0">
              <a:effectLst/>
            </a:endParaRPr>
          </a:p>
        </p:txBody>
      </p:sp>
    </p:spTree>
    <p:extLst>
      <p:ext uri="{BB962C8B-B14F-4D97-AF65-F5344CB8AC3E}">
        <p14:creationId xmlns:p14="http://schemas.microsoft.com/office/powerpoint/2010/main" val="11380052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 calcmode="lin" valueType="num">
                                      <p:cBhvr additive="base">
                                        <p:cTn id="7" dur="500" fill="hold"/>
                                        <p:tgtEl>
                                          <p:spTgt spid="6">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6">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6">
                                            <p:txEl>
                                              <p:pRg st="1" end="1"/>
                                            </p:txEl>
                                          </p:spTgt>
                                        </p:tgtEl>
                                        <p:attrNameLst>
                                          <p:attrName>style.visibility</p:attrName>
                                        </p:attrNameLst>
                                      </p:cBhvr>
                                      <p:to>
                                        <p:strVal val="visible"/>
                                      </p:to>
                                    </p:set>
                                    <p:anim calcmode="lin" valueType="num">
                                      <p:cBhvr additive="base">
                                        <p:cTn id="13" dur="500" fill="hold"/>
                                        <p:tgtEl>
                                          <p:spTgt spid="6">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6">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6">
                                            <p:txEl>
                                              <p:pRg st="2" end="2"/>
                                            </p:txEl>
                                          </p:spTgt>
                                        </p:tgtEl>
                                        <p:attrNameLst>
                                          <p:attrName>style.visibility</p:attrName>
                                        </p:attrNameLst>
                                      </p:cBhvr>
                                      <p:to>
                                        <p:strVal val="visible"/>
                                      </p:to>
                                    </p:set>
                                    <p:anim calcmode="lin" valueType="num">
                                      <p:cBhvr additive="base">
                                        <p:cTn id="19" dur="500" fill="hold"/>
                                        <p:tgtEl>
                                          <p:spTgt spid="6">
                                            <p:txEl>
                                              <p:pRg st="2" end="2"/>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6">
                                            <p:txEl>
                                              <p:pRg st="2" end="2"/>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9196898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26EC0-35E4-A742-96BA-C95A750F7C76}"/>
              </a:ext>
            </a:extLst>
          </p:cNvPr>
          <p:cNvSpPr>
            <a:spLocks noGrp="1"/>
          </p:cNvSpPr>
          <p:nvPr>
            <p:ph type="title"/>
          </p:nvPr>
        </p:nvSpPr>
        <p:spPr>
          <a:xfrm>
            <a:off x="913793" y="459868"/>
            <a:ext cx="10353761" cy="1326321"/>
          </a:xfrm>
        </p:spPr>
        <p:txBody>
          <a:bodyPr/>
          <a:lstStyle/>
          <a:p>
            <a:r>
              <a:rPr lang="en-US" dirty="0"/>
              <a:t>Essay Structure</a:t>
            </a:r>
            <a:br>
              <a:rPr lang="en-US" dirty="0"/>
            </a:br>
            <a:br>
              <a:rPr lang="en-US" sz="2400" dirty="0"/>
            </a:br>
            <a:r>
              <a:rPr lang="en-US" sz="2200" i="1" dirty="0"/>
              <a:t>Basic structure</a:t>
            </a:r>
            <a:endParaRPr lang="en-US" sz="2200" dirty="0"/>
          </a:p>
        </p:txBody>
      </p:sp>
      <p:sp>
        <p:nvSpPr>
          <p:cNvPr id="3" name="Content Placeholder 2">
            <a:extLst>
              <a:ext uri="{FF2B5EF4-FFF2-40B4-BE49-F238E27FC236}">
                <a16:creationId xmlns:a16="http://schemas.microsoft.com/office/drawing/2014/main" id="{0837332E-0686-6945-B0D3-1BCD8CD1F6F7}"/>
              </a:ext>
            </a:extLst>
          </p:cNvPr>
          <p:cNvSpPr>
            <a:spLocks noGrp="1"/>
          </p:cNvSpPr>
          <p:nvPr>
            <p:ph idx="1"/>
          </p:nvPr>
        </p:nvSpPr>
        <p:spPr>
          <a:xfrm>
            <a:off x="1381736" y="1969069"/>
            <a:ext cx="9417874" cy="4370286"/>
          </a:xfrm>
        </p:spPr>
        <p:txBody>
          <a:bodyPr>
            <a:normAutofit/>
          </a:bodyPr>
          <a:lstStyle/>
          <a:p>
            <a:r>
              <a:rPr lang="en-US" dirty="0"/>
              <a:t>Summary</a:t>
            </a:r>
          </a:p>
          <a:p>
            <a:r>
              <a:rPr lang="en-US" dirty="0"/>
              <a:t>Focus Paragraph</a:t>
            </a:r>
          </a:p>
          <a:p>
            <a:r>
              <a:rPr lang="en-US" dirty="0"/>
              <a:t>Body Paragraphs</a:t>
            </a:r>
          </a:p>
          <a:p>
            <a:r>
              <a:rPr lang="en-US" dirty="0"/>
              <a:t>Conclusion</a:t>
            </a:r>
          </a:p>
          <a:p>
            <a:endParaRPr lang="en-US" dirty="0"/>
          </a:p>
        </p:txBody>
      </p:sp>
    </p:spTree>
    <p:extLst>
      <p:ext uri="{BB962C8B-B14F-4D97-AF65-F5344CB8AC3E}">
        <p14:creationId xmlns:p14="http://schemas.microsoft.com/office/powerpoint/2010/main" val="10355360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26EC0-35E4-A742-96BA-C95A750F7C76}"/>
              </a:ext>
            </a:extLst>
          </p:cNvPr>
          <p:cNvSpPr>
            <a:spLocks noGrp="1"/>
          </p:cNvSpPr>
          <p:nvPr>
            <p:ph type="title"/>
          </p:nvPr>
        </p:nvSpPr>
        <p:spPr>
          <a:xfrm>
            <a:off x="913793" y="459868"/>
            <a:ext cx="10353761" cy="1326321"/>
          </a:xfrm>
        </p:spPr>
        <p:txBody>
          <a:bodyPr/>
          <a:lstStyle/>
          <a:p>
            <a:r>
              <a:rPr lang="en-US" dirty="0"/>
              <a:t>Essay Structure</a:t>
            </a:r>
            <a:br>
              <a:rPr lang="en-US" dirty="0"/>
            </a:br>
            <a:br>
              <a:rPr lang="en-US" sz="2400" dirty="0"/>
            </a:br>
            <a:r>
              <a:rPr lang="en-US" sz="2200" i="1" dirty="0"/>
              <a:t>Interpretation / Analysis</a:t>
            </a:r>
            <a:endParaRPr lang="en-US" sz="2200" dirty="0"/>
          </a:p>
        </p:txBody>
      </p:sp>
      <p:sp>
        <p:nvSpPr>
          <p:cNvPr id="3" name="Content Placeholder 2">
            <a:extLst>
              <a:ext uri="{FF2B5EF4-FFF2-40B4-BE49-F238E27FC236}">
                <a16:creationId xmlns:a16="http://schemas.microsoft.com/office/drawing/2014/main" id="{0837332E-0686-6945-B0D3-1BCD8CD1F6F7}"/>
              </a:ext>
            </a:extLst>
          </p:cNvPr>
          <p:cNvSpPr>
            <a:spLocks noGrp="1"/>
          </p:cNvSpPr>
          <p:nvPr>
            <p:ph idx="1"/>
          </p:nvPr>
        </p:nvSpPr>
        <p:spPr>
          <a:xfrm>
            <a:off x="1381736" y="1969069"/>
            <a:ext cx="9417874" cy="4370286"/>
          </a:xfrm>
        </p:spPr>
        <p:txBody>
          <a:bodyPr>
            <a:normAutofit lnSpcReduction="10000"/>
          </a:bodyPr>
          <a:lstStyle/>
          <a:p>
            <a:r>
              <a:rPr lang="en-US" i="1" dirty="0"/>
              <a:t>Focus Paragraph </a:t>
            </a:r>
            <a:r>
              <a:rPr lang="en-US" dirty="0"/>
              <a:t>presents </a:t>
            </a:r>
            <a:r>
              <a:rPr lang="en-US" i="1" dirty="0"/>
              <a:t>problem </a:t>
            </a:r>
            <a:r>
              <a:rPr lang="en-US" dirty="0"/>
              <a:t>to solve and </a:t>
            </a:r>
            <a:r>
              <a:rPr lang="en-US" i="1" dirty="0"/>
              <a:t>question(s)</a:t>
            </a:r>
            <a:r>
              <a:rPr lang="en-US" dirty="0"/>
              <a:t> to answer</a:t>
            </a:r>
          </a:p>
          <a:p>
            <a:r>
              <a:rPr lang="en-US" i="1" dirty="0"/>
              <a:t>Body paragraphs</a:t>
            </a:r>
            <a:r>
              <a:rPr lang="en-US" dirty="0"/>
              <a:t> advance your interpretation and analysis, moving you toward an answer to the </a:t>
            </a:r>
            <a:r>
              <a:rPr lang="en-US" i="1" dirty="0"/>
              <a:t>question</a:t>
            </a:r>
          </a:p>
          <a:p>
            <a:r>
              <a:rPr lang="en-US" dirty="0"/>
              <a:t>Essays should be structured around </a:t>
            </a:r>
            <a:r>
              <a:rPr lang="en-US" i="1" dirty="0"/>
              <a:t>ideas</a:t>
            </a:r>
            <a:r>
              <a:rPr lang="en-US" dirty="0"/>
              <a:t>, not </a:t>
            </a:r>
            <a:r>
              <a:rPr lang="en-US" i="1" dirty="0"/>
              <a:t>evidence</a:t>
            </a:r>
          </a:p>
          <a:p>
            <a:pPr lvl="1"/>
            <a:r>
              <a:rPr lang="en-US" dirty="0"/>
              <a:t>Can’t simply choose three pieces of evidence (“examples”) and structure essay around these</a:t>
            </a:r>
          </a:p>
          <a:p>
            <a:pPr lvl="1"/>
            <a:r>
              <a:rPr lang="en-US" dirty="0"/>
              <a:t>Develop ideas over the course of the essay, so that they build on one another</a:t>
            </a:r>
          </a:p>
          <a:p>
            <a:r>
              <a:rPr lang="en-US" dirty="0"/>
              <a:t>May need to:</a:t>
            </a:r>
          </a:p>
          <a:p>
            <a:pPr lvl="1"/>
            <a:r>
              <a:rPr lang="en-US" dirty="0"/>
              <a:t>Expand on context </a:t>
            </a:r>
          </a:p>
          <a:p>
            <a:pPr lvl="1"/>
            <a:r>
              <a:rPr lang="en-US" dirty="0"/>
              <a:t>Further explain aspects of problem (i.e. start w/details about the question)</a:t>
            </a:r>
          </a:p>
          <a:p>
            <a:pPr lvl="1"/>
            <a:r>
              <a:rPr lang="en-US" dirty="0"/>
              <a:t>Counter-arguments – advance an interpretation and explain why it’s wrong</a:t>
            </a:r>
          </a:p>
          <a:p>
            <a:endParaRPr lang="en-US" i="1" dirty="0"/>
          </a:p>
          <a:p>
            <a:endParaRPr lang="en-US" dirty="0"/>
          </a:p>
        </p:txBody>
      </p:sp>
    </p:spTree>
    <p:extLst>
      <p:ext uri="{BB962C8B-B14F-4D97-AF65-F5344CB8AC3E}">
        <p14:creationId xmlns:p14="http://schemas.microsoft.com/office/powerpoint/2010/main" val="473490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8" fill="hold" grpId="0"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0-#ppt_w/2"/>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ppt_y"/>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8" fill="hold" grpId="0" nodeType="click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 calcmode="lin" valueType="num">
                                      <p:cBhvr additive="base">
                                        <p:cTn id="43" dur="500" fill="hold"/>
                                        <p:tgtEl>
                                          <p:spTgt spid="3">
                                            <p:txEl>
                                              <p:pRg st="6" end="6"/>
                                            </p:txEl>
                                          </p:spTgt>
                                        </p:tgtEl>
                                        <p:attrNameLst>
                                          <p:attrName>ppt_x</p:attrName>
                                        </p:attrNameLst>
                                      </p:cBhvr>
                                      <p:tavLst>
                                        <p:tav tm="0">
                                          <p:val>
                                            <p:strVal val="0-#ppt_w/2"/>
                                          </p:val>
                                        </p:tav>
                                        <p:tav tm="100000">
                                          <p:val>
                                            <p:strVal val="#ppt_x"/>
                                          </p:val>
                                        </p:tav>
                                      </p:tavLst>
                                    </p:anim>
                                    <p:anim calcmode="lin" valueType="num">
                                      <p:cBhvr additive="base">
                                        <p:cTn id="44" dur="500" fill="hold"/>
                                        <p:tgtEl>
                                          <p:spTgt spid="3">
                                            <p:txEl>
                                              <p:pRg st="6" end="6"/>
                                            </p:txEl>
                                          </p:spTgt>
                                        </p:tgtEl>
                                        <p:attrNameLst>
                                          <p:attrName>ppt_y</p:attrName>
                                        </p:attrNameLst>
                                      </p:cBhvr>
                                      <p:tavLst>
                                        <p:tav tm="0">
                                          <p:val>
                                            <p:strVal val="#ppt_y"/>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8" fill="hold" grpId="0" nodeType="clickEffect">
                                  <p:stCondLst>
                                    <p:cond delay="0"/>
                                  </p:stCondLst>
                                  <p:childTnLst>
                                    <p:set>
                                      <p:cBhvr>
                                        <p:cTn id="48" dur="1" fill="hold">
                                          <p:stCondLst>
                                            <p:cond delay="0"/>
                                          </p:stCondLst>
                                        </p:cTn>
                                        <p:tgtEl>
                                          <p:spTgt spid="3">
                                            <p:txEl>
                                              <p:pRg st="7" end="7"/>
                                            </p:txEl>
                                          </p:spTgt>
                                        </p:tgtEl>
                                        <p:attrNameLst>
                                          <p:attrName>style.visibility</p:attrName>
                                        </p:attrNameLst>
                                      </p:cBhvr>
                                      <p:to>
                                        <p:strVal val="visible"/>
                                      </p:to>
                                    </p:set>
                                    <p:anim calcmode="lin" valueType="num">
                                      <p:cBhvr additive="base">
                                        <p:cTn id="49" dur="500" fill="hold"/>
                                        <p:tgtEl>
                                          <p:spTgt spid="3">
                                            <p:txEl>
                                              <p:pRg st="7" end="7"/>
                                            </p:txEl>
                                          </p:spTgt>
                                        </p:tgtEl>
                                        <p:attrNameLst>
                                          <p:attrName>ppt_x</p:attrName>
                                        </p:attrNameLst>
                                      </p:cBhvr>
                                      <p:tavLst>
                                        <p:tav tm="0">
                                          <p:val>
                                            <p:strVal val="0-#ppt_w/2"/>
                                          </p:val>
                                        </p:tav>
                                        <p:tav tm="100000">
                                          <p:val>
                                            <p:strVal val="#ppt_x"/>
                                          </p:val>
                                        </p:tav>
                                      </p:tavLst>
                                    </p:anim>
                                    <p:anim calcmode="lin" valueType="num">
                                      <p:cBhvr additive="base">
                                        <p:cTn id="50" dur="500" fill="hold"/>
                                        <p:tgtEl>
                                          <p:spTgt spid="3">
                                            <p:txEl>
                                              <p:pRg st="7" end="7"/>
                                            </p:txEl>
                                          </p:spTgt>
                                        </p:tgtEl>
                                        <p:attrNameLst>
                                          <p:attrName>ppt_y</p:attrName>
                                        </p:attrNameLst>
                                      </p:cBhvr>
                                      <p:tavLst>
                                        <p:tav tm="0">
                                          <p:val>
                                            <p:strVal val="#ppt_y"/>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8" fill="hold" grpId="0" nodeType="clickEffect">
                                  <p:stCondLst>
                                    <p:cond delay="0"/>
                                  </p:stCondLst>
                                  <p:childTnLst>
                                    <p:set>
                                      <p:cBhvr>
                                        <p:cTn id="54" dur="1" fill="hold">
                                          <p:stCondLst>
                                            <p:cond delay="0"/>
                                          </p:stCondLst>
                                        </p:cTn>
                                        <p:tgtEl>
                                          <p:spTgt spid="3">
                                            <p:txEl>
                                              <p:pRg st="8" end="8"/>
                                            </p:txEl>
                                          </p:spTgt>
                                        </p:tgtEl>
                                        <p:attrNameLst>
                                          <p:attrName>style.visibility</p:attrName>
                                        </p:attrNameLst>
                                      </p:cBhvr>
                                      <p:to>
                                        <p:strVal val="visible"/>
                                      </p:to>
                                    </p:set>
                                    <p:anim calcmode="lin" valueType="num">
                                      <p:cBhvr additive="base">
                                        <p:cTn id="55" dur="500" fill="hold"/>
                                        <p:tgtEl>
                                          <p:spTgt spid="3">
                                            <p:txEl>
                                              <p:pRg st="8" end="8"/>
                                            </p:txEl>
                                          </p:spTgt>
                                        </p:tgtEl>
                                        <p:attrNameLst>
                                          <p:attrName>ppt_x</p:attrName>
                                        </p:attrNameLst>
                                      </p:cBhvr>
                                      <p:tavLst>
                                        <p:tav tm="0">
                                          <p:val>
                                            <p:strVal val="0-#ppt_w/2"/>
                                          </p:val>
                                        </p:tav>
                                        <p:tav tm="100000">
                                          <p:val>
                                            <p:strVal val="#ppt_x"/>
                                          </p:val>
                                        </p:tav>
                                      </p:tavLst>
                                    </p:anim>
                                    <p:anim calcmode="lin" valueType="num">
                                      <p:cBhvr additive="base">
                                        <p:cTn id="56" dur="500" fill="hold"/>
                                        <p:tgtEl>
                                          <p:spTgt spid="3">
                                            <p:txEl>
                                              <p:pRg st="8" end="8"/>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26EC0-35E4-A742-96BA-C95A750F7C76}"/>
              </a:ext>
            </a:extLst>
          </p:cNvPr>
          <p:cNvSpPr>
            <a:spLocks noGrp="1"/>
          </p:cNvSpPr>
          <p:nvPr>
            <p:ph type="title"/>
          </p:nvPr>
        </p:nvSpPr>
        <p:spPr>
          <a:xfrm>
            <a:off x="913793" y="459868"/>
            <a:ext cx="10353761" cy="1326321"/>
          </a:xfrm>
        </p:spPr>
        <p:txBody>
          <a:bodyPr/>
          <a:lstStyle/>
          <a:p>
            <a:r>
              <a:rPr lang="en-US" dirty="0"/>
              <a:t>Structure / Body Paragraphs</a:t>
            </a:r>
            <a:br>
              <a:rPr lang="en-US" dirty="0"/>
            </a:br>
            <a:br>
              <a:rPr lang="en-US" sz="2400" dirty="0"/>
            </a:br>
            <a:r>
              <a:rPr lang="en-US" sz="2200" i="1" dirty="0"/>
              <a:t>Sample structure?</a:t>
            </a:r>
            <a:endParaRPr lang="en-US" sz="2200" dirty="0"/>
          </a:p>
        </p:txBody>
      </p:sp>
      <p:sp>
        <p:nvSpPr>
          <p:cNvPr id="3" name="Content Placeholder 2">
            <a:extLst>
              <a:ext uri="{FF2B5EF4-FFF2-40B4-BE49-F238E27FC236}">
                <a16:creationId xmlns:a16="http://schemas.microsoft.com/office/drawing/2014/main" id="{0837332E-0686-6945-B0D3-1BCD8CD1F6F7}"/>
              </a:ext>
            </a:extLst>
          </p:cNvPr>
          <p:cNvSpPr>
            <a:spLocks noGrp="1"/>
          </p:cNvSpPr>
          <p:nvPr>
            <p:ph idx="1"/>
          </p:nvPr>
        </p:nvSpPr>
        <p:spPr>
          <a:xfrm>
            <a:off x="1381736" y="1969069"/>
            <a:ext cx="9662502" cy="4370286"/>
          </a:xfrm>
        </p:spPr>
        <p:txBody>
          <a:bodyPr>
            <a:normAutofit lnSpcReduction="10000"/>
          </a:bodyPr>
          <a:lstStyle/>
          <a:p>
            <a:r>
              <a:rPr lang="en-US" dirty="0"/>
              <a:t>Question: </a:t>
            </a:r>
            <a:r>
              <a:rPr lang="en-US" i="1" dirty="0"/>
              <a:t>How do we explain X feature about Benjamin’s text?</a:t>
            </a:r>
            <a:endParaRPr lang="en-US" dirty="0"/>
          </a:p>
          <a:p>
            <a:r>
              <a:rPr lang="en-US" dirty="0"/>
              <a:t>Body Paragraphs:</a:t>
            </a:r>
          </a:p>
          <a:p>
            <a:pPr lvl="1"/>
            <a:r>
              <a:rPr lang="en-US" dirty="0"/>
              <a:t>Benjamin is </a:t>
            </a:r>
            <a:r>
              <a:rPr lang="en-US" i="1" dirty="0"/>
              <a:t>advancing </a:t>
            </a:r>
            <a:r>
              <a:rPr lang="en-US" dirty="0"/>
              <a:t>an argument</a:t>
            </a:r>
          </a:p>
          <a:p>
            <a:pPr lvl="1"/>
            <a:r>
              <a:rPr lang="en-US" dirty="0"/>
              <a:t>Benjamin’s argument is </a:t>
            </a:r>
            <a:r>
              <a:rPr lang="en-US" i="1" dirty="0"/>
              <a:t>about</a:t>
            </a:r>
            <a:r>
              <a:rPr lang="en-US" dirty="0"/>
              <a:t> </a:t>
            </a:r>
            <a:r>
              <a:rPr lang="en-US" dirty="0" err="1"/>
              <a:t>xyz</a:t>
            </a:r>
            <a:endParaRPr lang="en-US" dirty="0"/>
          </a:p>
          <a:p>
            <a:pPr lvl="1"/>
            <a:r>
              <a:rPr lang="en-US" dirty="0"/>
              <a:t>Benjamin </a:t>
            </a:r>
            <a:r>
              <a:rPr lang="en-US" i="1" dirty="0"/>
              <a:t>takes a position</a:t>
            </a:r>
            <a:r>
              <a:rPr lang="en-US" dirty="0"/>
              <a:t> in this argument</a:t>
            </a:r>
          </a:p>
          <a:p>
            <a:pPr lvl="1"/>
            <a:r>
              <a:rPr lang="en-US" dirty="0"/>
              <a:t>Benjamin’s </a:t>
            </a:r>
            <a:r>
              <a:rPr lang="en-US" i="1" dirty="0"/>
              <a:t>position </a:t>
            </a:r>
            <a:r>
              <a:rPr lang="en-US" dirty="0"/>
              <a:t>is </a:t>
            </a:r>
            <a:r>
              <a:rPr lang="en-US" dirty="0" err="1"/>
              <a:t>xyz</a:t>
            </a:r>
            <a:endParaRPr lang="en-US" dirty="0"/>
          </a:p>
          <a:p>
            <a:r>
              <a:rPr lang="en-US" dirty="0"/>
              <a:t>Conclusion</a:t>
            </a:r>
          </a:p>
          <a:p>
            <a:pPr lvl="1"/>
            <a:r>
              <a:rPr lang="en-US" dirty="0"/>
              <a:t>Now that we know Benjamin’s position in the argument, we can answer X question about the text (</a:t>
            </a:r>
            <a:r>
              <a:rPr lang="en-US" i="1" dirty="0"/>
              <a:t>thesis</a:t>
            </a:r>
            <a:r>
              <a:rPr lang="en-US" dirty="0"/>
              <a:t>)</a:t>
            </a:r>
          </a:p>
          <a:p>
            <a:pPr lvl="1"/>
            <a:r>
              <a:rPr lang="en-US" dirty="0"/>
              <a:t>Now that we understand all of these pieces in relationship to each other, we can see YZ about the text/author/period (</a:t>
            </a:r>
            <a:r>
              <a:rPr lang="en-US" i="1" dirty="0"/>
              <a:t>motive</a:t>
            </a:r>
            <a:r>
              <a:rPr lang="en-US" dirty="0"/>
              <a:t>)</a:t>
            </a:r>
          </a:p>
        </p:txBody>
      </p:sp>
    </p:spTree>
    <p:extLst>
      <p:ext uri="{BB962C8B-B14F-4D97-AF65-F5344CB8AC3E}">
        <p14:creationId xmlns:p14="http://schemas.microsoft.com/office/powerpoint/2010/main" val="577683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8" fill="hold" grpId="0"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0-#ppt_w/2"/>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ppt_y"/>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8" fill="hold" grpId="0" nodeType="click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 calcmode="lin" valueType="num">
                                      <p:cBhvr additive="base">
                                        <p:cTn id="43" dur="500" fill="hold"/>
                                        <p:tgtEl>
                                          <p:spTgt spid="3">
                                            <p:txEl>
                                              <p:pRg st="6" end="6"/>
                                            </p:txEl>
                                          </p:spTgt>
                                        </p:tgtEl>
                                        <p:attrNameLst>
                                          <p:attrName>ppt_x</p:attrName>
                                        </p:attrNameLst>
                                      </p:cBhvr>
                                      <p:tavLst>
                                        <p:tav tm="0">
                                          <p:val>
                                            <p:strVal val="0-#ppt_w/2"/>
                                          </p:val>
                                        </p:tav>
                                        <p:tav tm="100000">
                                          <p:val>
                                            <p:strVal val="#ppt_x"/>
                                          </p:val>
                                        </p:tav>
                                      </p:tavLst>
                                    </p:anim>
                                    <p:anim calcmode="lin" valueType="num">
                                      <p:cBhvr additive="base">
                                        <p:cTn id="44" dur="500" fill="hold"/>
                                        <p:tgtEl>
                                          <p:spTgt spid="3">
                                            <p:txEl>
                                              <p:pRg st="6" end="6"/>
                                            </p:txEl>
                                          </p:spTgt>
                                        </p:tgtEl>
                                        <p:attrNameLst>
                                          <p:attrName>ppt_y</p:attrName>
                                        </p:attrNameLst>
                                      </p:cBhvr>
                                      <p:tavLst>
                                        <p:tav tm="0">
                                          <p:val>
                                            <p:strVal val="#ppt_y"/>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8" fill="hold" grpId="0" nodeType="clickEffect">
                                  <p:stCondLst>
                                    <p:cond delay="0"/>
                                  </p:stCondLst>
                                  <p:childTnLst>
                                    <p:set>
                                      <p:cBhvr>
                                        <p:cTn id="48" dur="1" fill="hold">
                                          <p:stCondLst>
                                            <p:cond delay="0"/>
                                          </p:stCondLst>
                                        </p:cTn>
                                        <p:tgtEl>
                                          <p:spTgt spid="3">
                                            <p:txEl>
                                              <p:pRg st="7" end="7"/>
                                            </p:txEl>
                                          </p:spTgt>
                                        </p:tgtEl>
                                        <p:attrNameLst>
                                          <p:attrName>style.visibility</p:attrName>
                                        </p:attrNameLst>
                                      </p:cBhvr>
                                      <p:to>
                                        <p:strVal val="visible"/>
                                      </p:to>
                                    </p:set>
                                    <p:anim calcmode="lin" valueType="num">
                                      <p:cBhvr additive="base">
                                        <p:cTn id="49" dur="500" fill="hold"/>
                                        <p:tgtEl>
                                          <p:spTgt spid="3">
                                            <p:txEl>
                                              <p:pRg st="7" end="7"/>
                                            </p:txEl>
                                          </p:spTgt>
                                        </p:tgtEl>
                                        <p:attrNameLst>
                                          <p:attrName>ppt_x</p:attrName>
                                        </p:attrNameLst>
                                      </p:cBhvr>
                                      <p:tavLst>
                                        <p:tav tm="0">
                                          <p:val>
                                            <p:strVal val="0-#ppt_w/2"/>
                                          </p:val>
                                        </p:tav>
                                        <p:tav tm="100000">
                                          <p:val>
                                            <p:strVal val="#ppt_x"/>
                                          </p:val>
                                        </p:tav>
                                      </p:tavLst>
                                    </p:anim>
                                    <p:anim calcmode="lin" valueType="num">
                                      <p:cBhvr additive="base">
                                        <p:cTn id="50" dur="500" fill="hold"/>
                                        <p:tgtEl>
                                          <p:spTgt spid="3">
                                            <p:txEl>
                                              <p:pRg st="7" end="7"/>
                                            </p:txEl>
                                          </p:spTgt>
                                        </p:tgtEl>
                                        <p:attrNameLst>
                                          <p:attrName>ppt_y</p:attrName>
                                        </p:attrNameLst>
                                      </p:cBhvr>
                                      <p:tavLst>
                                        <p:tav tm="0">
                                          <p:val>
                                            <p:strVal val="#ppt_y"/>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8" fill="hold" grpId="0" nodeType="clickEffect">
                                  <p:stCondLst>
                                    <p:cond delay="0"/>
                                  </p:stCondLst>
                                  <p:childTnLst>
                                    <p:set>
                                      <p:cBhvr>
                                        <p:cTn id="54" dur="1" fill="hold">
                                          <p:stCondLst>
                                            <p:cond delay="0"/>
                                          </p:stCondLst>
                                        </p:cTn>
                                        <p:tgtEl>
                                          <p:spTgt spid="3">
                                            <p:txEl>
                                              <p:pRg st="8" end="8"/>
                                            </p:txEl>
                                          </p:spTgt>
                                        </p:tgtEl>
                                        <p:attrNameLst>
                                          <p:attrName>style.visibility</p:attrName>
                                        </p:attrNameLst>
                                      </p:cBhvr>
                                      <p:to>
                                        <p:strVal val="visible"/>
                                      </p:to>
                                    </p:set>
                                    <p:anim calcmode="lin" valueType="num">
                                      <p:cBhvr additive="base">
                                        <p:cTn id="55" dur="500" fill="hold"/>
                                        <p:tgtEl>
                                          <p:spTgt spid="3">
                                            <p:txEl>
                                              <p:pRg st="8" end="8"/>
                                            </p:txEl>
                                          </p:spTgt>
                                        </p:tgtEl>
                                        <p:attrNameLst>
                                          <p:attrName>ppt_x</p:attrName>
                                        </p:attrNameLst>
                                      </p:cBhvr>
                                      <p:tavLst>
                                        <p:tav tm="0">
                                          <p:val>
                                            <p:strVal val="0-#ppt_w/2"/>
                                          </p:val>
                                        </p:tav>
                                        <p:tav tm="100000">
                                          <p:val>
                                            <p:strVal val="#ppt_x"/>
                                          </p:val>
                                        </p:tav>
                                      </p:tavLst>
                                    </p:anim>
                                    <p:anim calcmode="lin" valueType="num">
                                      <p:cBhvr additive="base">
                                        <p:cTn id="56" dur="500" fill="hold"/>
                                        <p:tgtEl>
                                          <p:spTgt spid="3">
                                            <p:txEl>
                                              <p:pRg st="8" end="8"/>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26EC0-35E4-A742-96BA-C95A750F7C76}"/>
              </a:ext>
            </a:extLst>
          </p:cNvPr>
          <p:cNvSpPr>
            <a:spLocks noGrp="1"/>
          </p:cNvSpPr>
          <p:nvPr>
            <p:ph type="title"/>
          </p:nvPr>
        </p:nvSpPr>
        <p:spPr>
          <a:xfrm>
            <a:off x="913793" y="459868"/>
            <a:ext cx="10353761" cy="1326321"/>
          </a:xfrm>
        </p:spPr>
        <p:txBody>
          <a:bodyPr/>
          <a:lstStyle/>
          <a:p>
            <a:r>
              <a:rPr lang="en-US" dirty="0"/>
              <a:t>Body Paragraphs</a:t>
            </a:r>
            <a:br>
              <a:rPr lang="en-US" dirty="0"/>
            </a:br>
            <a:br>
              <a:rPr lang="en-US" sz="2400" dirty="0"/>
            </a:br>
            <a:r>
              <a:rPr lang="en-US" sz="2200" i="1" dirty="0"/>
              <a:t>Topic Sentences</a:t>
            </a:r>
            <a:endParaRPr lang="en-US" sz="2200" dirty="0"/>
          </a:p>
        </p:txBody>
      </p:sp>
      <p:sp>
        <p:nvSpPr>
          <p:cNvPr id="3" name="Content Placeholder 2">
            <a:extLst>
              <a:ext uri="{FF2B5EF4-FFF2-40B4-BE49-F238E27FC236}">
                <a16:creationId xmlns:a16="http://schemas.microsoft.com/office/drawing/2014/main" id="{0837332E-0686-6945-B0D3-1BCD8CD1F6F7}"/>
              </a:ext>
            </a:extLst>
          </p:cNvPr>
          <p:cNvSpPr>
            <a:spLocks noGrp="1"/>
          </p:cNvSpPr>
          <p:nvPr>
            <p:ph idx="1"/>
          </p:nvPr>
        </p:nvSpPr>
        <p:spPr>
          <a:xfrm>
            <a:off x="1381736" y="1969069"/>
            <a:ext cx="9417874" cy="4370286"/>
          </a:xfrm>
        </p:spPr>
        <p:txBody>
          <a:bodyPr>
            <a:normAutofit/>
          </a:bodyPr>
          <a:lstStyle/>
          <a:p>
            <a:r>
              <a:rPr lang="en-US" dirty="0"/>
              <a:t>Describes the main point of the paragraph</a:t>
            </a:r>
          </a:p>
          <a:p>
            <a:r>
              <a:rPr lang="en-US" dirty="0"/>
              <a:t>Connects the paragraph to the problem or thesis</a:t>
            </a:r>
          </a:p>
          <a:p>
            <a:r>
              <a:rPr lang="en-US" i="1" dirty="0"/>
              <a:t>May</a:t>
            </a:r>
            <a:r>
              <a:rPr lang="en-US" dirty="0"/>
              <a:t> act as transition from previous paragraph</a:t>
            </a:r>
            <a:endParaRPr lang="en-US" i="1" dirty="0"/>
          </a:p>
          <a:p>
            <a:r>
              <a:rPr lang="en-US" i="1" dirty="0"/>
              <a:t>Often </a:t>
            </a:r>
            <a:r>
              <a:rPr lang="en-US" dirty="0"/>
              <a:t>uses </a:t>
            </a:r>
            <a:r>
              <a:rPr lang="en-US" i="1" dirty="0"/>
              <a:t>signposting</a:t>
            </a:r>
            <a:r>
              <a:rPr lang="en-US" dirty="0"/>
              <a:t> language to indicate where the paragraph is going</a:t>
            </a:r>
            <a:endParaRPr lang="en-US" i="1" dirty="0"/>
          </a:p>
          <a:p>
            <a:endParaRPr lang="en-US" dirty="0"/>
          </a:p>
        </p:txBody>
      </p:sp>
    </p:spTree>
    <p:extLst>
      <p:ext uri="{BB962C8B-B14F-4D97-AF65-F5344CB8AC3E}">
        <p14:creationId xmlns:p14="http://schemas.microsoft.com/office/powerpoint/2010/main" val="26566497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26EC0-35E4-A742-96BA-C95A750F7C76}"/>
              </a:ext>
            </a:extLst>
          </p:cNvPr>
          <p:cNvSpPr>
            <a:spLocks noGrp="1"/>
          </p:cNvSpPr>
          <p:nvPr>
            <p:ph type="title"/>
          </p:nvPr>
        </p:nvSpPr>
        <p:spPr>
          <a:xfrm>
            <a:off x="913793" y="459868"/>
            <a:ext cx="10353761" cy="1326321"/>
          </a:xfrm>
        </p:spPr>
        <p:txBody>
          <a:bodyPr/>
          <a:lstStyle/>
          <a:p>
            <a:r>
              <a:rPr lang="en-US" dirty="0"/>
              <a:t>Body Paragraphs</a:t>
            </a:r>
            <a:br>
              <a:rPr lang="en-US" dirty="0"/>
            </a:br>
            <a:br>
              <a:rPr lang="en-US" sz="2400" dirty="0"/>
            </a:br>
            <a:r>
              <a:rPr lang="en-US" sz="2200" i="1" dirty="0"/>
              <a:t>Content</a:t>
            </a:r>
            <a:endParaRPr lang="en-US" sz="2200" dirty="0"/>
          </a:p>
        </p:txBody>
      </p:sp>
      <p:sp>
        <p:nvSpPr>
          <p:cNvPr id="3" name="Content Placeholder 2">
            <a:extLst>
              <a:ext uri="{FF2B5EF4-FFF2-40B4-BE49-F238E27FC236}">
                <a16:creationId xmlns:a16="http://schemas.microsoft.com/office/drawing/2014/main" id="{0837332E-0686-6945-B0D3-1BCD8CD1F6F7}"/>
              </a:ext>
            </a:extLst>
          </p:cNvPr>
          <p:cNvSpPr>
            <a:spLocks noGrp="1"/>
          </p:cNvSpPr>
          <p:nvPr>
            <p:ph idx="1"/>
          </p:nvPr>
        </p:nvSpPr>
        <p:spPr>
          <a:xfrm>
            <a:off x="1381736" y="1969069"/>
            <a:ext cx="9417874" cy="4370286"/>
          </a:xfrm>
        </p:spPr>
        <p:txBody>
          <a:bodyPr>
            <a:normAutofit/>
          </a:bodyPr>
          <a:lstStyle/>
          <a:p>
            <a:r>
              <a:rPr lang="en-US" dirty="0"/>
              <a:t>Body paragraph should be focused on </a:t>
            </a:r>
            <a:r>
              <a:rPr lang="en-US" i="1" dirty="0"/>
              <a:t>one main point</a:t>
            </a:r>
            <a:r>
              <a:rPr lang="en-US" dirty="0"/>
              <a:t> – a </a:t>
            </a:r>
            <a:r>
              <a:rPr lang="en-US" i="1" dirty="0"/>
              <a:t>controlling idea</a:t>
            </a:r>
          </a:p>
          <a:p>
            <a:r>
              <a:rPr lang="en-US" dirty="0"/>
              <a:t>Presents </a:t>
            </a:r>
            <a:r>
              <a:rPr lang="en-US" i="1" dirty="0"/>
              <a:t>controlling idea </a:t>
            </a:r>
            <a:r>
              <a:rPr lang="en-US" dirty="0"/>
              <a:t>in the topic sentence</a:t>
            </a:r>
          </a:p>
          <a:p>
            <a:r>
              <a:rPr lang="en-US" i="1" dirty="0"/>
              <a:t>Controlling idea</a:t>
            </a:r>
            <a:r>
              <a:rPr lang="en-US" dirty="0"/>
              <a:t> should not be the same as the evidence that you will use to support it</a:t>
            </a:r>
          </a:p>
          <a:p>
            <a:r>
              <a:rPr lang="en-US" dirty="0"/>
              <a:t>Remainder of paragraph supports </a:t>
            </a:r>
            <a:r>
              <a:rPr lang="en-US" i="1" dirty="0"/>
              <a:t>controlling idea </a:t>
            </a:r>
            <a:r>
              <a:rPr lang="en-US" dirty="0"/>
              <a:t>with </a:t>
            </a:r>
            <a:r>
              <a:rPr lang="en-US" i="1" dirty="0"/>
              <a:t>evidence</a:t>
            </a:r>
            <a:r>
              <a:rPr lang="en-US" dirty="0"/>
              <a:t> and </a:t>
            </a:r>
            <a:r>
              <a:rPr lang="en-US" i="1" dirty="0"/>
              <a:t>analysis</a:t>
            </a:r>
          </a:p>
          <a:p>
            <a:r>
              <a:rPr lang="en-US" dirty="0"/>
              <a:t>Conclude idea, and transition to next paragraph</a:t>
            </a:r>
          </a:p>
          <a:p>
            <a:endParaRPr lang="en-US" dirty="0"/>
          </a:p>
        </p:txBody>
      </p:sp>
    </p:spTree>
    <p:extLst>
      <p:ext uri="{BB962C8B-B14F-4D97-AF65-F5344CB8AC3E}">
        <p14:creationId xmlns:p14="http://schemas.microsoft.com/office/powerpoint/2010/main" val="2537110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26EC0-35E4-A742-96BA-C95A750F7C76}"/>
              </a:ext>
            </a:extLst>
          </p:cNvPr>
          <p:cNvSpPr>
            <a:spLocks noGrp="1"/>
          </p:cNvSpPr>
          <p:nvPr>
            <p:ph type="title"/>
          </p:nvPr>
        </p:nvSpPr>
        <p:spPr/>
        <p:txBody>
          <a:bodyPr/>
          <a:lstStyle/>
          <a:p>
            <a:r>
              <a:rPr lang="en-US" dirty="0"/>
              <a:t>Signposting</a:t>
            </a:r>
            <a:br>
              <a:rPr lang="en-US" dirty="0"/>
            </a:br>
            <a:br>
              <a:rPr lang="en-US" dirty="0"/>
            </a:br>
            <a:r>
              <a:rPr lang="en-US" sz="2200" i="1" dirty="0"/>
              <a:t>Signposts tell the reader…</a:t>
            </a:r>
          </a:p>
        </p:txBody>
      </p:sp>
      <p:sp>
        <p:nvSpPr>
          <p:cNvPr id="3" name="Content Placeholder 2">
            <a:extLst>
              <a:ext uri="{FF2B5EF4-FFF2-40B4-BE49-F238E27FC236}">
                <a16:creationId xmlns:a16="http://schemas.microsoft.com/office/drawing/2014/main" id="{0837332E-0686-6945-B0D3-1BCD8CD1F6F7}"/>
              </a:ext>
            </a:extLst>
          </p:cNvPr>
          <p:cNvSpPr>
            <a:spLocks noGrp="1"/>
          </p:cNvSpPr>
          <p:nvPr>
            <p:ph idx="1"/>
          </p:nvPr>
        </p:nvSpPr>
        <p:spPr>
          <a:xfrm>
            <a:off x="1534510" y="2106574"/>
            <a:ext cx="9070428" cy="3695136"/>
          </a:xfrm>
        </p:spPr>
        <p:txBody>
          <a:bodyPr/>
          <a:lstStyle/>
          <a:p>
            <a:r>
              <a:rPr lang="en-US" dirty="0">
                <a:effectLst/>
              </a:rPr>
              <a:t>what is going to be said</a:t>
            </a:r>
          </a:p>
          <a:p>
            <a:r>
              <a:rPr lang="en-US" dirty="0">
                <a:effectLst/>
              </a:rPr>
              <a:t>what is being said</a:t>
            </a:r>
          </a:p>
          <a:p>
            <a:r>
              <a:rPr lang="en-US" dirty="0">
                <a:effectLst/>
              </a:rPr>
              <a:t>what has already been said</a:t>
            </a:r>
          </a:p>
          <a:p>
            <a:r>
              <a:rPr lang="en-US" dirty="0">
                <a:effectLst/>
              </a:rPr>
              <a:t>how the main ideas support the thesis statement</a:t>
            </a:r>
          </a:p>
          <a:p>
            <a:r>
              <a:rPr lang="en-US" dirty="0">
                <a:effectLst/>
              </a:rPr>
              <a:t>how each group of ideas follow from the ones before</a:t>
            </a:r>
          </a:p>
        </p:txBody>
      </p:sp>
    </p:spTree>
    <p:extLst>
      <p:ext uri="{BB962C8B-B14F-4D97-AF65-F5344CB8AC3E}">
        <p14:creationId xmlns:p14="http://schemas.microsoft.com/office/powerpoint/2010/main" val="42255526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8" fill="hold" grpId="1" nodeType="clickEffect">
                                  <p:stCondLst>
                                    <p:cond delay="0"/>
                                  </p:stCondLst>
                                  <p:childTnLst>
                                    <p:set>
                                      <p:cBhvr>
                                        <p:cTn id="36" dur="1" fill="hold">
                                          <p:stCondLst>
                                            <p:cond delay="0"/>
                                          </p:stCondLst>
                                        </p:cTn>
                                        <p:tgtEl>
                                          <p:spTgt spid="3">
                                            <p:txEl>
                                              <p:pRg st="0" end="0"/>
                                            </p:txEl>
                                          </p:spTgt>
                                        </p:tgtEl>
                                        <p:attrNameLst>
                                          <p:attrName>style.visibility</p:attrName>
                                        </p:attrNameLst>
                                      </p:cBhvr>
                                      <p:to>
                                        <p:strVal val="visible"/>
                                      </p:to>
                                    </p:set>
                                    <p:anim calcmode="lin" valueType="num">
                                      <p:cBhvr additive="base">
                                        <p:cTn id="37" dur="5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38" dur="5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8" fill="hold" grpId="1" nodeType="clickEffect">
                                  <p:stCondLst>
                                    <p:cond delay="0"/>
                                  </p:stCondLst>
                                  <p:childTnLst>
                                    <p:set>
                                      <p:cBhvr>
                                        <p:cTn id="42" dur="1" fill="hold">
                                          <p:stCondLst>
                                            <p:cond delay="0"/>
                                          </p:stCondLst>
                                        </p:cTn>
                                        <p:tgtEl>
                                          <p:spTgt spid="3">
                                            <p:txEl>
                                              <p:pRg st="1" end="1"/>
                                            </p:txEl>
                                          </p:spTgt>
                                        </p:tgtEl>
                                        <p:attrNameLst>
                                          <p:attrName>style.visibility</p:attrName>
                                        </p:attrNameLst>
                                      </p:cBhvr>
                                      <p:to>
                                        <p:strVal val="visible"/>
                                      </p:to>
                                    </p:set>
                                    <p:anim calcmode="lin" valueType="num">
                                      <p:cBhvr additive="base">
                                        <p:cTn id="43" dur="500" fill="hold"/>
                                        <p:tgtEl>
                                          <p:spTgt spid="3">
                                            <p:txEl>
                                              <p:pRg st="1" end="1"/>
                                            </p:txEl>
                                          </p:spTgt>
                                        </p:tgtEl>
                                        <p:attrNameLst>
                                          <p:attrName>ppt_x</p:attrName>
                                        </p:attrNameLst>
                                      </p:cBhvr>
                                      <p:tavLst>
                                        <p:tav tm="0">
                                          <p:val>
                                            <p:strVal val="0-#ppt_w/2"/>
                                          </p:val>
                                        </p:tav>
                                        <p:tav tm="100000">
                                          <p:val>
                                            <p:strVal val="#ppt_x"/>
                                          </p:val>
                                        </p:tav>
                                      </p:tavLst>
                                    </p:anim>
                                    <p:anim calcmode="lin" valueType="num">
                                      <p:cBhvr additive="base">
                                        <p:cTn id="44" dur="500" fill="hold"/>
                                        <p:tgtEl>
                                          <p:spTgt spid="3">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8" fill="hold" grpId="1" nodeType="clickEffect">
                                  <p:stCondLst>
                                    <p:cond delay="0"/>
                                  </p:stCondLst>
                                  <p:childTnLst>
                                    <p:set>
                                      <p:cBhvr>
                                        <p:cTn id="48" dur="1" fill="hold">
                                          <p:stCondLst>
                                            <p:cond delay="0"/>
                                          </p:stCondLst>
                                        </p:cTn>
                                        <p:tgtEl>
                                          <p:spTgt spid="3">
                                            <p:txEl>
                                              <p:pRg st="2" end="2"/>
                                            </p:txEl>
                                          </p:spTgt>
                                        </p:tgtEl>
                                        <p:attrNameLst>
                                          <p:attrName>style.visibility</p:attrName>
                                        </p:attrNameLst>
                                      </p:cBhvr>
                                      <p:to>
                                        <p:strVal val="visible"/>
                                      </p:to>
                                    </p:set>
                                    <p:anim calcmode="lin" valueType="num">
                                      <p:cBhvr additive="base">
                                        <p:cTn id="49" dur="500" fill="hold"/>
                                        <p:tgtEl>
                                          <p:spTgt spid="3">
                                            <p:txEl>
                                              <p:pRg st="2" end="2"/>
                                            </p:txEl>
                                          </p:spTgt>
                                        </p:tgtEl>
                                        <p:attrNameLst>
                                          <p:attrName>ppt_x</p:attrName>
                                        </p:attrNameLst>
                                      </p:cBhvr>
                                      <p:tavLst>
                                        <p:tav tm="0">
                                          <p:val>
                                            <p:strVal val="0-#ppt_w/2"/>
                                          </p:val>
                                        </p:tav>
                                        <p:tav tm="100000">
                                          <p:val>
                                            <p:strVal val="#ppt_x"/>
                                          </p:val>
                                        </p:tav>
                                      </p:tavLst>
                                    </p:anim>
                                    <p:anim calcmode="lin" valueType="num">
                                      <p:cBhvr additive="base">
                                        <p:cTn id="50" dur="500" fill="hold"/>
                                        <p:tgtEl>
                                          <p:spTgt spid="3">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8" fill="hold" grpId="1" nodeType="clickEffect">
                                  <p:stCondLst>
                                    <p:cond delay="0"/>
                                  </p:stCondLst>
                                  <p:childTnLst>
                                    <p:set>
                                      <p:cBhvr>
                                        <p:cTn id="54" dur="1" fill="hold">
                                          <p:stCondLst>
                                            <p:cond delay="0"/>
                                          </p:stCondLst>
                                        </p:cTn>
                                        <p:tgtEl>
                                          <p:spTgt spid="3">
                                            <p:txEl>
                                              <p:pRg st="3" end="3"/>
                                            </p:txEl>
                                          </p:spTgt>
                                        </p:tgtEl>
                                        <p:attrNameLst>
                                          <p:attrName>style.visibility</p:attrName>
                                        </p:attrNameLst>
                                      </p:cBhvr>
                                      <p:to>
                                        <p:strVal val="visible"/>
                                      </p:to>
                                    </p:set>
                                    <p:anim calcmode="lin" valueType="num">
                                      <p:cBhvr additive="base">
                                        <p:cTn id="55" dur="500" fill="hold"/>
                                        <p:tgtEl>
                                          <p:spTgt spid="3">
                                            <p:txEl>
                                              <p:pRg st="3" end="3"/>
                                            </p:txEl>
                                          </p:spTgt>
                                        </p:tgtEl>
                                        <p:attrNameLst>
                                          <p:attrName>ppt_x</p:attrName>
                                        </p:attrNameLst>
                                      </p:cBhvr>
                                      <p:tavLst>
                                        <p:tav tm="0">
                                          <p:val>
                                            <p:strVal val="0-#ppt_w/2"/>
                                          </p:val>
                                        </p:tav>
                                        <p:tav tm="100000">
                                          <p:val>
                                            <p:strVal val="#ppt_x"/>
                                          </p:val>
                                        </p:tav>
                                      </p:tavLst>
                                    </p:anim>
                                    <p:anim calcmode="lin" valueType="num">
                                      <p:cBhvr additive="base">
                                        <p:cTn id="56" dur="500" fill="hold"/>
                                        <p:tgtEl>
                                          <p:spTgt spid="3">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8" fill="hold" grpId="1" nodeType="clickEffect">
                                  <p:stCondLst>
                                    <p:cond delay="0"/>
                                  </p:stCondLst>
                                  <p:childTnLst>
                                    <p:set>
                                      <p:cBhvr>
                                        <p:cTn id="60" dur="1" fill="hold">
                                          <p:stCondLst>
                                            <p:cond delay="0"/>
                                          </p:stCondLst>
                                        </p:cTn>
                                        <p:tgtEl>
                                          <p:spTgt spid="3">
                                            <p:txEl>
                                              <p:pRg st="4" end="4"/>
                                            </p:txEl>
                                          </p:spTgt>
                                        </p:tgtEl>
                                        <p:attrNameLst>
                                          <p:attrName>style.visibility</p:attrName>
                                        </p:attrNameLst>
                                      </p:cBhvr>
                                      <p:to>
                                        <p:strVal val="visible"/>
                                      </p:to>
                                    </p:set>
                                    <p:anim calcmode="lin" valueType="num">
                                      <p:cBhvr additive="base">
                                        <p:cTn id="61" dur="500" fill="hold"/>
                                        <p:tgtEl>
                                          <p:spTgt spid="3">
                                            <p:txEl>
                                              <p:pRg st="4" end="4"/>
                                            </p:txEl>
                                          </p:spTgt>
                                        </p:tgtEl>
                                        <p:attrNameLst>
                                          <p:attrName>ppt_x</p:attrName>
                                        </p:attrNameLst>
                                      </p:cBhvr>
                                      <p:tavLst>
                                        <p:tav tm="0">
                                          <p:val>
                                            <p:strVal val="0-#ppt_w/2"/>
                                          </p:val>
                                        </p:tav>
                                        <p:tav tm="100000">
                                          <p:val>
                                            <p:strVal val="#ppt_x"/>
                                          </p:val>
                                        </p:tav>
                                      </p:tavLst>
                                    </p:anim>
                                    <p:anim calcmode="lin" valueType="num">
                                      <p:cBhvr additive="base">
                                        <p:cTn id="62" dur="500" fill="hold"/>
                                        <p:tgtEl>
                                          <p:spTgt spid="3">
                                            <p:txEl>
                                              <p:pRg st="4" end="4"/>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3" grpI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26EC0-35E4-A742-96BA-C95A750F7C76}"/>
              </a:ext>
            </a:extLst>
          </p:cNvPr>
          <p:cNvSpPr>
            <a:spLocks noGrp="1"/>
          </p:cNvSpPr>
          <p:nvPr>
            <p:ph type="title"/>
          </p:nvPr>
        </p:nvSpPr>
        <p:spPr/>
        <p:txBody>
          <a:bodyPr/>
          <a:lstStyle/>
          <a:p>
            <a:r>
              <a:rPr lang="en-US" dirty="0"/>
              <a:t>Signposting</a:t>
            </a:r>
            <a:br>
              <a:rPr lang="en-US" dirty="0"/>
            </a:br>
            <a:br>
              <a:rPr lang="en-US" dirty="0"/>
            </a:br>
            <a:r>
              <a:rPr lang="en-US" sz="2200" i="1" dirty="0"/>
              <a:t>Drawing attention to contrasts</a:t>
            </a:r>
          </a:p>
        </p:txBody>
      </p:sp>
      <p:sp>
        <p:nvSpPr>
          <p:cNvPr id="3" name="Content Placeholder 2">
            <a:extLst>
              <a:ext uri="{FF2B5EF4-FFF2-40B4-BE49-F238E27FC236}">
                <a16:creationId xmlns:a16="http://schemas.microsoft.com/office/drawing/2014/main" id="{0837332E-0686-6945-B0D3-1BCD8CD1F6F7}"/>
              </a:ext>
            </a:extLst>
          </p:cNvPr>
          <p:cNvSpPr>
            <a:spLocks noGrp="1"/>
          </p:cNvSpPr>
          <p:nvPr>
            <p:ph idx="1"/>
          </p:nvPr>
        </p:nvSpPr>
        <p:spPr>
          <a:xfrm>
            <a:off x="1534510" y="2106574"/>
            <a:ext cx="9070428" cy="3695136"/>
          </a:xfrm>
        </p:spPr>
        <p:txBody>
          <a:bodyPr>
            <a:normAutofit fontScale="92500" lnSpcReduction="10000"/>
          </a:bodyPr>
          <a:lstStyle/>
          <a:p>
            <a:pPr marL="0" indent="0">
              <a:buNone/>
            </a:pPr>
            <a:r>
              <a:rPr lang="en-US" dirty="0">
                <a:effectLst/>
              </a:rPr>
              <a:t>	On the surface of Benjamin’s piece, the travelogue is nothing but a list of cities that he visited on his journey and the observations he made along the way. He lists the number of Jewish residents in every city, describes the layout of the buildings in town, and illustrates the lifestyles of the people living in each city. He often puts an emphasis on many things that a normal person would not pay much attention to, such as exactly which Rabbis lived in which city or the “10,000 turreted houses for battle at times of strife” (62) in Pisa. Even the stories that he chooses to tell are a divergence from the general tone of the rest of his record.  He speaks of grand religious stories of mighty Jewish men and even mightier Judaic holy figures. So why </a:t>
            </a:r>
            <a:r>
              <a:rPr lang="en-US" i="1" dirty="0">
                <a:effectLst/>
              </a:rPr>
              <a:t>does</a:t>
            </a:r>
            <a:r>
              <a:rPr lang="en-US" dirty="0">
                <a:effectLst/>
              </a:rPr>
              <a:t> he speak so bizarrely about the towns he visits?</a:t>
            </a:r>
          </a:p>
          <a:p>
            <a:endParaRPr lang="en-US" dirty="0">
              <a:effectLst/>
            </a:endParaRPr>
          </a:p>
        </p:txBody>
      </p:sp>
    </p:spTree>
    <p:extLst>
      <p:ext uri="{BB962C8B-B14F-4D97-AF65-F5344CB8AC3E}">
        <p14:creationId xmlns:p14="http://schemas.microsoft.com/office/powerpoint/2010/main" val="18726484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126EC0-35E4-A742-96BA-C95A750F7C76}"/>
              </a:ext>
            </a:extLst>
          </p:cNvPr>
          <p:cNvSpPr>
            <a:spLocks noGrp="1"/>
          </p:cNvSpPr>
          <p:nvPr>
            <p:ph type="title"/>
          </p:nvPr>
        </p:nvSpPr>
        <p:spPr>
          <a:xfrm>
            <a:off x="913793" y="459868"/>
            <a:ext cx="10353761" cy="1326321"/>
          </a:xfrm>
        </p:spPr>
        <p:txBody>
          <a:bodyPr/>
          <a:lstStyle/>
          <a:p>
            <a:r>
              <a:rPr lang="en-US" dirty="0"/>
              <a:t>Handling Quotations</a:t>
            </a:r>
            <a:br>
              <a:rPr lang="en-US" dirty="0"/>
            </a:br>
            <a:br>
              <a:rPr lang="en-US" sz="2400" dirty="0"/>
            </a:br>
            <a:r>
              <a:rPr lang="en-US" sz="2200" i="1" dirty="0"/>
              <a:t>Three Principles</a:t>
            </a:r>
            <a:endParaRPr lang="en-US" sz="2200" dirty="0"/>
          </a:p>
        </p:txBody>
      </p:sp>
      <p:sp>
        <p:nvSpPr>
          <p:cNvPr id="3" name="Content Placeholder 2">
            <a:extLst>
              <a:ext uri="{FF2B5EF4-FFF2-40B4-BE49-F238E27FC236}">
                <a16:creationId xmlns:a16="http://schemas.microsoft.com/office/drawing/2014/main" id="{0837332E-0686-6945-B0D3-1BCD8CD1F6F7}"/>
              </a:ext>
            </a:extLst>
          </p:cNvPr>
          <p:cNvSpPr>
            <a:spLocks noGrp="1"/>
          </p:cNvSpPr>
          <p:nvPr>
            <p:ph idx="1"/>
          </p:nvPr>
        </p:nvSpPr>
        <p:spPr>
          <a:xfrm>
            <a:off x="1381736" y="1969069"/>
            <a:ext cx="9417874" cy="4370286"/>
          </a:xfrm>
        </p:spPr>
        <p:txBody>
          <a:bodyPr>
            <a:normAutofit/>
          </a:bodyPr>
          <a:lstStyle/>
          <a:p>
            <a:pPr marL="457200" indent="-457200">
              <a:buFont typeface="+mj-lt"/>
              <a:buAutoNum type="arabicPeriod"/>
            </a:pPr>
            <a:r>
              <a:rPr lang="en-US" dirty="0"/>
              <a:t>Use sources as concisely as possible</a:t>
            </a:r>
          </a:p>
          <a:p>
            <a:pPr marL="457200" indent="-457200">
              <a:buFont typeface="+mj-lt"/>
              <a:buAutoNum type="arabicPeriod"/>
            </a:pPr>
            <a:r>
              <a:rPr lang="en-US" dirty="0">
                <a:effectLst/>
              </a:rPr>
              <a:t>Never leave your reader in doubt about when you are using a source</a:t>
            </a:r>
            <a:endParaRPr lang="en-US" dirty="0"/>
          </a:p>
          <a:p>
            <a:pPr marL="457200" indent="-457200">
              <a:buFont typeface="+mj-lt"/>
              <a:buAutoNum type="arabicPeriod"/>
            </a:pPr>
            <a:r>
              <a:rPr lang="en-US" dirty="0">
                <a:effectLst/>
              </a:rPr>
              <a:t>Make clear how each source/piece of evidence relates to your interpretation or argument</a:t>
            </a:r>
            <a:endParaRPr lang="en-US" dirty="0"/>
          </a:p>
          <a:p>
            <a:endParaRPr lang="en-US" dirty="0"/>
          </a:p>
          <a:p>
            <a:endParaRPr lang="en-US" dirty="0"/>
          </a:p>
          <a:p>
            <a:endParaRPr lang="en-US" dirty="0"/>
          </a:p>
          <a:p>
            <a:endParaRPr lang="en-US" dirty="0"/>
          </a:p>
          <a:p>
            <a:pPr marL="0" indent="0">
              <a:buNone/>
            </a:pPr>
            <a:r>
              <a:rPr lang="en-US" dirty="0"/>
              <a:t>Harvey, </a:t>
            </a:r>
            <a:r>
              <a:rPr lang="en-US" i="1" dirty="0"/>
              <a:t>Writing with Sources</a:t>
            </a:r>
            <a:r>
              <a:rPr lang="en-US" dirty="0"/>
              <a:t>, 22</a:t>
            </a:r>
            <a:endParaRPr lang="en-US" i="1" dirty="0"/>
          </a:p>
        </p:txBody>
      </p:sp>
    </p:spTree>
    <p:extLst>
      <p:ext uri="{BB962C8B-B14F-4D97-AF65-F5344CB8AC3E}">
        <p14:creationId xmlns:p14="http://schemas.microsoft.com/office/powerpoint/2010/main" val="15138981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3">
                                            <p:txEl>
                                              <p:pRg st="7" end="7"/>
                                            </p:txEl>
                                          </p:spTgt>
                                        </p:tgtEl>
                                        <p:attrNameLst>
                                          <p:attrName>style.visibility</p:attrName>
                                        </p:attrNameLst>
                                      </p:cBhvr>
                                      <p:to>
                                        <p:strVal val="visible"/>
                                      </p:to>
                                    </p:set>
                                    <p:anim calcmode="lin" valueType="num">
                                      <p:cBhvr additive="base">
                                        <p:cTn id="7" dur="500" fill="hold"/>
                                        <p:tgtEl>
                                          <p:spTgt spid="3">
                                            <p:txEl>
                                              <p:pRg st="7" end="7"/>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3">
                                            <p:txEl>
                                              <p:pRg st="7" end="7"/>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 calcmode="lin" valueType="num">
                                      <p:cBhvr additive="base">
                                        <p:cTn id="19" dur="500" fill="hold"/>
                                        <p:tgtEl>
                                          <p:spTgt spid="3">
                                            <p:txEl>
                                              <p:pRg st="1" end="1"/>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3">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3">
                                            <p:txEl>
                                              <p:pRg st="2" end="2"/>
                                            </p:txEl>
                                          </p:spTgt>
                                        </p:tgtEl>
                                        <p:attrNameLst>
                                          <p:attrName>style.visibility</p:attrName>
                                        </p:attrNameLst>
                                      </p:cBhvr>
                                      <p:to>
                                        <p:strVal val="visible"/>
                                      </p:to>
                                    </p:set>
                                    <p:anim calcmode="lin" valueType="num">
                                      <p:cBhvr additive="base">
                                        <p:cTn id="25" dur="500" fill="hold"/>
                                        <p:tgtEl>
                                          <p:spTgt spid="3">
                                            <p:txEl>
                                              <p:pRg st="2" end="2"/>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3">
                                            <p:txEl>
                                              <p:pRg st="2" end="2"/>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TM04033921[[fn=Damask]]</Template>
  <TotalTime>2933</TotalTime>
  <Words>796</Words>
  <Application>Microsoft Macintosh PowerPoint</Application>
  <PresentationFormat>Widescreen</PresentationFormat>
  <Paragraphs>80</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Bookman Old Style</vt:lpstr>
      <vt:lpstr>Calibri</vt:lpstr>
      <vt:lpstr>Rockwell</vt:lpstr>
      <vt:lpstr>Damask</vt:lpstr>
      <vt:lpstr>Body &amp; Structure</vt:lpstr>
      <vt:lpstr>Essay Structure  Basic structure</vt:lpstr>
      <vt:lpstr>Essay Structure  Interpretation / Analysis</vt:lpstr>
      <vt:lpstr>Structure / Body Paragraphs  Sample structure?</vt:lpstr>
      <vt:lpstr>Body Paragraphs  Topic Sentences</vt:lpstr>
      <vt:lpstr>Body Paragraphs  Content</vt:lpstr>
      <vt:lpstr>Signposting  Signposts tell the reader…</vt:lpstr>
      <vt:lpstr>Signposting  Drawing attention to contrasts</vt:lpstr>
      <vt:lpstr>Handling Quotations  Three Principles</vt:lpstr>
      <vt:lpstr>Handling Quotations  Rules for Quoting</vt:lpstr>
      <vt:lpstr>Handling Quotations  Modifying Quotes</vt:lpstr>
      <vt:lpstr>Handling Quotations  Quote Sandwich</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Roman Cities</dc:title>
  <dc:creator>Nathan Daniels</dc:creator>
  <cp:lastModifiedBy>Nathan Daniels</cp:lastModifiedBy>
  <cp:revision>79</cp:revision>
  <dcterms:created xsi:type="dcterms:W3CDTF">2017-02-02T03:45:22Z</dcterms:created>
  <dcterms:modified xsi:type="dcterms:W3CDTF">2020-02-11T13:53:26Z</dcterms:modified>
</cp:coreProperties>
</file>

<file path=docProps/thumbnail.jpeg>
</file>